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8"/>
  </p:notesMasterIdLst>
  <p:sldIdLst>
    <p:sldId id="256" r:id="rId2"/>
    <p:sldId id="257" r:id="rId3"/>
    <p:sldId id="259" r:id="rId4"/>
    <p:sldId id="260" r:id="rId5"/>
    <p:sldId id="261" r:id="rId6"/>
    <p:sldId id="262" r:id="rId7"/>
    <p:sldId id="267" r:id="rId8"/>
    <p:sldId id="270" r:id="rId9"/>
    <p:sldId id="271" r:id="rId10"/>
    <p:sldId id="272" r:id="rId11"/>
    <p:sldId id="273" r:id="rId12"/>
    <p:sldId id="274" r:id="rId13"/>
    <p:sldId id="264" r:id="rId14"/>
    <p:sldId id="269" r:id="rId15"/>
    <p:sldId id="268" r:id="rId16"/>
    <p:sldId id="25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7211" autoAdjust="0"/>
  </p:normalViewPr>
  <p:slideViewPr>
    <p:cSldViewPr snapToGrid="0">
      <p:cViewPr varScale="1">
        <p:scale>
          <a:sx n="111" d="100"/>
          <a:sy n="111" d="100"/>
        </p:scale>
        <p:origin x="121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1ABC66-2E23-4B3A-8D72-91C222B3CC15}" type="datetimeFigureOut">
              <a:rPr lang="en-US" smtClean="0"/>
              <a:t>9/14/21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19AEB5-0578-439F-AF90-CADDFA6195A6}" type="slidenum">
              <a:rPr lang="en-US" smtClean="0"/>
              <a:t>‹#›</a:t>
            </a:fld>
            <a:endParaRPr lang="en-US"/>
          </a:p>
        </p:txBody>
      </p:sp>
    </p:spTree>
    <p:extLst>
      <p:ext uri="{BB962C8B-B14F-4D97-AF65-F5344CB8AC3E}">
        <p14:creationId xmlns:p14="http://schemas.microsoft.com/office/powerpoint/2010/main" val="1194764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latin typeface="Times New Roman" panose="02020603050405020304" pitchFamily="18" charset="0"/>
              </a:rPr>
              <a:t>Migration movements have been a hot topic in the news for the United States. They are likely an issue targeted by migrant and policy research institutions or even law enforcement agencies. Often many socioeconomic factors contribute to migrant travel; however, if PII is collected on these individuals, it could likely strengthen a predictive application. </a:t>
            </a:r>
          </a:p>
          <a:p>
            <a:endParaRPr lang="en-US" sz="1800" b="0" i="0" u="none" strike="noStrike" baseline="0" dirty="0">
              <a:latin typeface="Times New Roman" panose="02020603050405020304" pitchFamily="18" charset="0"/>
            </a:endParaRPr>
          </a:p>
          <a:p>
            <a:r>
              <a:rPr lang="en-US" dirty="0"/>
              <a:t>Our aim was to generate a real-world travel dataset used to predict the PII features of an individual that may travel between Mexico and the United States. This predictive problem would likely require several PII-related features such as demographics, age, gender, dates of travel, and origin/destination locations. Additional features could also be added depending on the context of this problem by industry type.</a:t>
            </a:r>
          </a:p>
        </p:txBody>
      </p:sp>
      <p:sp>
        <p:nvSpPr>
          <p:cNvPr id="4" name="Slide Number Placeholder 3"/>
          <p:cNvSpPr>
            <a:spLocks noGrp="1"/>
          </p:cNvSpPr>
          <p:nvPr>
            <p:ph type="sldNum" sz="quarter" idx="5"/>
          </p:nvPr>
        </p:nvSpPr>
        <p:spPr/>
        <p:txBody>
          <a:bodyPr/>
          <a:lstStyle/>
          <a:p>
            <a:fld id="{7619AEB5-0578-439F-AF90-CADDFA6195A6}" type="slidenum">
              <a:rPr lang="en-US" smtClean="0"/>
              <a:t>6</a:t>
            </a:fld>
            <a:endParaRPr lang="en-US"/>
          </a:p>
        </p:txBody>
      </p:sp>
    </p:spTree>
    <p:extLst>
      <p:ext uri="{BB962C8B-B14F-4D97-AF65-F5344CB8AC3E}">
        <p14:creationId xmlns:p14="http://schemas.microsoft.com/office/powerpoint/2010/main" val="1329457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19AEB5-0578-439F-AF90-CADDFA6195A6}" type="slidenum">
              <a:rPr lang="en-US" smtClean="0"/>
              <a:t>11</a:t>
            </a:fld>
            <a:endParaRPr lang="en-US"/>
          </a:p>
        </p:txBody>
      </p:sp>
    </p:spTree>
    <p:extLst>
      <p:ext uri="{BB962C8B-B14F-4D97-AF65-F5344CB8AC3E}">
        <p14:creationId xmlns:p14="http://schemas.microsoft.com/office/powerpoint/2010/main" val="32047208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5150EBA-DF5F-4784-AEC4-2B94D8DBE556}" type="datetimeFigureOut">
              <a:rPr lang="en-US" smtClean="0"/>
              <a:t>9/14/21</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BA06E9CC-C0EB-45B7-A3EB-804E23B29051}" type="slidenum">
              <a:rPr lang="en-US" smtClean="0"/>
              <a:t>‹#›</a:t>
            </a:fld>
            <a:endParaRPr lang="en-US"/>
          </a:p>
        </p:txBody>
      </p:sp>
    </p:spTree>
    <p:extLst>
      <p:ext uri="{BB962C8B-B14F-4D97-AF65-F5344CB8AC3E}">
        <p14:creationId xmlns:p14="http://schemas.microsoft.com/office/powerpoint/2010/main" val="32840144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150EBA-DF5F-4784-AEC4-2B94D8DBE556}" type="datetimeFigureOut">
              <a:rPr lang="en-US" smtClean="0"/>
              <a:t>9/14/21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6E9CC-C0EB-45B7-A3EB-804E23B29051}" type="slidenum">
              <a:rPr lang="en-US" smtClean="0"/>
              <a:t>‹#›</a:t>
            </a:fld>
            <a:endParaRPr lang="en-US"/>
          </a:p>
        </p:txBody>
      </p:sp>
    </p:spTree>
    <p:extLst>
      <p:ext uri="{BB962C8B-B14F-4D97-AF65-F5344CB8AC3E}">
        <p14:creationId xmlns:p14="http://schemas.microsoft.com/office/powerpoint/2010/main" val="3967310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150EBA-DF5F-4784-AEC4-2B94D8DBE556}" type="datetimeFigureOut">
              <a:rPr lang="en-US" smtClean="0"/>
              <a:t>9/14/21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6E9CC-C0EB-45B7-A3EB-804E23B29051}" type="slidenum">
              <a:rPr lang="en-US" smtClean="0"/>
              <a:t>‹#›</a:t>
            </a:fld>
            <a:endParaRPr lang="en-US"/>
          </a:p>
        </p:txBody>
      </p:sp>
    </p:spTree>
    <p:extLst>
      <p:ext uri="{BB962C8B-B14F-4D97-AF65-F5344CB8AC3E}">
        <p14:creationId xmlns:p14="http://schemas.microsoft.com/office/powerpoint/2010/main" val="4907293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150EBA-DF5F-4784-AEC4-2B94D8DBE556}" type="datetimeFigureOut">
              <a:rPr lang="en-US" smtClean="0"/>
              <a:t>9/14/21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6E9CC-C0EB-45B7-A3EB-804E23B29051}" type="slidenum">
              <a:rPr lang="en-US" smtClean="0"/>
              <a:t>‹#›</a:t>
            </a:fld>
            <a:endParaRPr lang="en-US"/>
          </a:p>
        </p:txBody>
      </p:sp>
    </p:spTree>
    <p:extLst>
      <p:ext uri="{BB962C8B-B14F-4D97-AF65-F5344CB8AC3E}">
        <p14:creationId xmlns:p14="http://schemas.microsoft.com/office/powerpoint/2010/main" val="37216909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150EBA-DF5F-4784-AEC4-2B94D8DBE556}" type="datetimeFigureOut">
              <a:rPr lang="en-US" smtClean="0"/>
              <a:t>9/14/21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6E9CC-C0EB-45B7-A3EB-804E23B29051}" type="slidenum">
              <a:rPr lang="en-US" smtClean="0"/>
              <a:t>‹#›</a:t>
            </a:fld>
            <a:endParaRPr lang="en-US"/>
          </a:p>
        </p:txBody>
      </p:sp>
    </p:spTree>
    <p:extLst>
      <p:ext uri="{BB962C8B-B14F-4D97-AF65-F5344CB8AC3E}">
        <p14:creationId xmlns:p14="http://schemas.microsoft.com/office/powerpoint/2010/main" val="6099514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150EBA-DF5F-4784-AEC4-2B94D8DBE556}" type="datetimeFigureOut">
              <a:rPr lang="en-US" smtClean="0"/>
              <a:t>9/14/21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6E9CC-C0EB-45B7-A3EB-804E23B29051}" type="slidenum">
              <a:rPr lang="en-US" smtClean="0"/>
              <a:t>‹#›</a:t>
            </a:fld>
            <a:endParaRPr lang="en-US"/>
          </a:p>
        </p:txBody>
      </p:sp>
    </p:spTree>
    <p:extLst>
      <p:ext uri="{BB962C8B-B14F-4D97-AF65-F5344CB8AC3E}">
        <p14:creationId xmlns:p14="http://schemas.microsoft.com/office/powerpoint/2010/main" val="8625227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150EBA-DF5F-4784-AEC4-2B94D8DBE556}" type="datetimeFigureOut">
              <a:rPr lang="en-US" smtClean="0"/>
              <a:t>9/14/21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6E9CC-C0EB-45B7-A3EB-804E23B29051}" type="slidenum">
              <a:rPr lang="en-US" smtClean="0"/>
              <a:t>‹#›</a:t>
            </a:fld>
            <a:endParaRPr lang="en-US"/>
          </a:p>
        </p:txBody>
      </p:sp>
    </p:spTree>
    <p:extLst>
      <p:ext uri="{BB962C8B-B14F-4D97-AF65-F5344CB8AC3E}">
        <p14:creationId xmlns:p14="http://schemas.microsoft.com/office/powerpoint/2010/main" val="2878407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150EBA-DF5F-4784-AEC4-2B94D8DBE556}" type="datetimeFigureOut">
              <a:rPr lang="en-US" smtClean="0"/>
              <a:t>9/14/21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6E9CC-C0EB-45B7-A3EB-804E23B29051}" type="slidenum">
              <a:rPr lang="en-US" smtClean="0"/>
              <a:t>‹#›</a:t>
            </a:fld>
            <a:endParaRPr lang="en-US"/>
          </a:p>
        </p:txBody>
      </p:sp>
    </p:spTree>
    <p:extLst>
      <p:ext uri="{BB962C8B-B14F-4D97-AF65-F5344CB8AC3E}">
        <p14:creationId xmlns:p14="http://schemas.microsoft.com/office/powerpoint/2010/main" val="17982179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150EBA-DF5F-4784-AEC4-2B94D8DBE556}" type="datetimeFigureOut">
              <a:rPr lang="en-US" smtClean="0"/>
              <a:t>9/14/21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6E9CC-C0EB-45B7-A3EB-804E23B29051}" type="slidenum">
              <a:rPr lang="en-US" smtClean="0"/>
              <a:t>‹#›</a:t>
            </a:fld>
            <a:endParaRPr lang="en-US"/>
          </a:p>
        </p:txBody>
      </p:sp>
    </p:spTree>
    <p:extLst>
      <p:ext uri="{BB962C8B-B14F-4D97-AF65-F5344CB8AC3E}">
        <p14:creationId xmlns:p14="http://schemas.microsoft.com/office/powerpoint/2010/main" val="443050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150EBA-DF5F-4784-AEC4-2B94D8DBE556}" type="datetimeFigureOut">
              <a:rPr lang="en-US" smtClean="0"/>
              <a:t>9/14/21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6E9CC-C0EB-45B7-A3EB-804E23B29051}" type="slidenum">
              <a:rPr lang="en-US" smtClean="0"/>
              <a:t>‹#›</a:t>
            </a:fld>
            <a:endParaRPr lang="en-US"/>
          </a:p>
        </p:txBody>
      </p:sp>
    </p:spTree>
    <p:extLst>
      <p:ext uri="{BB962C8B-B14F-4D97-AF65-F5344CB8AC3E}">
        <p14:creationId xmlns:p14="http://schemas.microsoft.com/office/powerpoint/2010/main" val="1715153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150EBA-DF5F-4784-AEC4-2B94D8DBE556}" type="datetimeFigureOut">
              <a:rPr lang="en-US" smtClean="0"/>
              <a:t>9/14/21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06E9CC-C0EB-45B7-A3EB-804E23B29051}" type="slidenum">
              <a:rPr lang="en-US" smtClean="0"/>
              <a:t>‹#›</a:t>
            </a:fld>
            <a:endParaRPr lang="en-US"/>
          </a:p>
        </p:txBody>
      </p:sp>
    </p:spTree>
    <p:extLst>
      <p:ext uri="{BB962C8B-B14F-4D97-AF65-F5344CB8AC3E}">
        <p14:creationId xmlns:p14="http://schemas.microsoft.com/office/powerpoint/2010/main" val="2536421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5150EBA-DF5F-4784-AEC4-2B94D8DBE556}" type="datetimeFigureOut">
              <a:rPr lang="en-US" smtClean="0"/>
              <a:t>9/14/21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6E9CC-C0EB-45B7-A3EB-804E23B29051}" type="slidenum">
              <a:rPr lang="en-US" smtClean="0"/>
              <a:t>‹#›</a:t>
            </a:fld>
            <a:endParaRPr lang="en-US"/>
          </a:p>
        </p:txBody>
      </p:sp>
    </p:spTree>
    <p:extLst>
      <p:ext uri="{BB962C8B-B14F-4D97-AF65-F5344CB8AC3E}">
        <p14:creationId xmlns:p14="http://schemas.microsoft.com/office/powerpoint/2010/main" val="248230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5150EBA-DF5F-4784-AEC4-2B94D8DBE556}" type="datetimeFigureOut">
              <a:rPr lang="en-US" smtClean="0"/>
              <a:t>9/14/21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06E9CC-C0EB-45B7-A3EB-804E23B29051}" type="slidenum">
              <a:rPr lang="en-US" smtClean="0"/>
              <a:t>‹#›</a:t>
            </a:fld>
            <a:endParaRPr lang="en-US"/>
          </a:p>
        </p:txBody>
      </p:sp>
    </p:spTree>
    <p:extLst>
      <p:ext uri="{BB962C8B-B14F-4D97-AF65-F5344CB8AC3E}">
        <p14:creationId xmlns:p14="http://schemas.microsoft.com/office/powerpoint/2010/main" val="4084881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150EBA-DF5F-4784-AEC4-2B94D8DBE556}" type="datetimeFigureOut">
              <a:rPr lang="en-US" smtClean="0"/>
              <a:t>9/14/21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06E9CC-C0EB-45B7-A3EB-804E23B29051}" type="slidenum">
              <a:rPr lang="en-US" smtClean="0"/>
              <a:t>‹#›</a:t>
            </a:fld>
            <a:endParaRPr lang="en-US"/>
          </a:p>
        </p:txBody>
      </p:sp>
    </p:spTree>
    <p:extLst>
      <p:ext uri="{BB962C8B-B14F-4D97-AF65-F5344CB8AC3E}">
        <p14:creationId xmlns:p14="http://schemas.microsoft.com/office/powerpoint/2010/main" val="2306078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5150EBA-DF5F-4784-AEC4-2B94D8DBE556}" type="datetimeFigureOut">
              <a:rPr lang="en-US" smtClean="0"/>
              <a:t>9/14/21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06E9CC-C0EB-45B7-A3EB-804E23B29051}" type="slidenum">
              <a:rPr lang="en-US" smtClean="0"/>
              <a:t>‹#›</a:t>
            </a:fld>
            <a:endParaRPr lang="en-US"/>
          </a:p>
        </p:txBody>
      </p:sp>
    </p:spTree>
    <p:extLst>
      <p:ext uri="{BB962C8B-B14F-4D97-AF65-F5344CB8AC3E}">
        <p14:creationId xmlns:p14="http://schemas.microsoft.com/office/powerpoint/2010/main" val="3939827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150EBA-DF5F-4784-AEC4-2B94D8DBE556}" type="datetimeFigureOut">
              <a:rPr lang="en-US" smtClean="0"/>
              <a:t>9/14/21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6E9CC-C0EB-45B7-A3EB-804E23B29051}" type="slidenum">
              <a:rPr lang="en-US" smtClean="0"/>
              <a:t>‹#›</a:t>
            </a:fld>
            <a:endParaRPr lang="en-US"/>
          </a:p>
        </p:txBody>
      </p:sp>
    </p:spTree>
    <p:extLst>
      <p:ext uri="{BB962C8B-B14F-4D97-AF65-F5344CB8AC3E}">
        <p14:creationId xmlns:p14="http://schemas.microsoft.com/office/powerpoint/2010/main" val="2928383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150EBA-DF5F-4784-AEC4-2B94D8DBE556}" type="datetimeFigureOut">
              <a:rPr lang="en-US" smtClean="0"/>
              <a:t>9/14/21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06E9CC-C0EB-45B7-A3EB-804E23B29051}" type="slidenum">
              <a:rPr lang="en-US" smtClean="0"/>
              <a:t>‹#›</a:t>
            </a:fld>
            <a:endParaRPr lang="en-US"/>
          </a:p>
        </p:txBody>
      </p:sp>
    </p:spTree>
    <p:extLst>
      <p:ext uri="{BB962C8B-B14F-4D97-AF65-F5344CB8AC3E}">
        <p14:creationId xmlns:p14="http://schemas.microsoft.com/office/powerpoint/2010/main" val="687115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5150EBA-DF5F-4784-AEC4-2B94D8DBE556}" type="datetimeFigureOut">
              <a:rPr lang="en-US" smtClean="0"/>
              <a:t>9/14/21</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A06E9CC-C0EB-45B7-A3EB-804E23B29051}" type="slidenum">
              <a:rPr lang="en-US" smtClean="0"/>
              <a:t>‹#›</a:t>
            </a:fld>
            <a:endParaRPr lang="en-US"/>
          </a:p>
        </p:txBody>
      </p:sp>
    </p:spTree>
    <p:extLst>
      <p:ext uri="{BB962C8B-B14F-4D97-AF65-F5344CB8AC3E}">
        <p14:creationId xmlns:p14="http://schemas.microsoft.com/office/powerpoint/2010/main" val="3313268443"/>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github.com/mwilchek/Differential-Privacy-Synthetic-PII" TargetMode="Externa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B4F80-D580-4CC8-8C80-772D93591023}"/>
              </a:ext>
            </a:extLst>
          </p:cNvPr>
          <p:cNvSpPr>
            <a:spLocks noGrp="1"/>
          </p:cNvSpPr>
          <p:nvPr>
            <p:ph type="ctrTitle"/>
          </p:nvPr>
        </p:nvSpPr>
        <p:spPr>
          <a:xfrm>
            <a:off x="3184071" y="1964267"/>
            <a:ext cx="7976054" cy="2421464"/>
          </a:xfrm>
        </p:spPr>
        <p:txBody>
          <a:bodyPr/>
          <a:lstStyle/>
          <a:p>
            <a:br>
              <a:rPr lang="en-US" sz="1800" b="0" i="0" u="none" strike="noStrike" baseline="0" dirty="0">
                <a:solidFill>
                  <a:srgbClr val="000000"/>
                </a:solidFill>
                <a:latin typeface="Times New Roman" panose="02020603050405020304" pitchFamily="18" charset="0"/>
              </a:rPr>
            </a:br>
            <a:r>
              <a:rPr lang="en-US" sz="1800" b="0" i="0" u="none" strike="noStrike" baseline="0" dirty="0">
                <a:solidFill>
                  <a:srgbClr val="000000"/>
                </a:solidFill>
                <a:latin typeface="Times New Roman" panose="02020603050405020304" pitchFamily="18" charset="0"/>
              </a:rPr>
              <a:t> </a:t>
            </a:r>
            <a:r>
              <a:rPr lang="en-US" sz="3200" b="0" i="0" u="none" strike="noStrike" baseline="0" dirty="0">
                <a:latin typeface="Times New Roman" panose="02020603050405020304" pitchFamily="18" charset="0"/>
              </a:rPr>
              <a:t>Synthetic Differential Privacy Data Generation for Revealing Bias Modelling Risks </a:t>
            </a:r>
            <a:endParaRPr lang="en-US" dirty="0"/>
          </a:p>
        </p:txBody>
      </p:sp>
      <p:sp>
        <p:nvSpPr>
          <p:cNvPr id="3" name="Subtitle 2">
            <a:extLst>
              <a:ext uri="{FF2B5EF4-FFF2-40B4-BE49-F238E27FC236}">
                <a16:creationId xmlns:a16="http://schemas.microsoft.com/office/drawing/2014/main" id="{6C6E2B24-5097-40A6-B34D-D365DA3E580A}"/>
              </a:ext>
            </a:extLst>
          </p:cNvPr>
          <p:cNvSpPr>
            <a:spLocks noGrp="1"/>
          </p:cNvSpPr>
          <p:nvPr>
            <p:ph type="subTitle" idx="1"/>
          </p:nvPr>
        </p:nvSpPr>
        <p:spPr/>
        <p:txBody>
          <a:bodyPr/>
          <a:lstStyle/>
          <a:p>
            <a:r>
              <a:rPr lang="en-US" dirty="0"/>
              <a:t>By: Matthew Wilchek &amp; Yingjie wang</a:t>
            </a:r>
          </a:p>
        </p:txBody>
      </p:sp>
    </p:spTree>
    <p:extLst>
      <p:ext uri="{BB962C8B-B14F-4D97-AF65-F5344CB8AC3E}">
        <p14:creationId xmlns:p14="http://schemas.microsoft.com/office/powerpoint/2010/main" val="179250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2222-A8EA-47B4-83B7-6E63B0F24BA3}"/>
              </a:ext>
            </a:extLst>
          </p:cNvPr>
          <p:cNvSpPr>
            <a:spLocks noGrp="1"/>
          </p:cNvSpPr>
          <p:nvPr>
            <p:ph type="title"/>
          </p:nvPr>
        </p:nvSpPr>
        <p:spPr>
          <a:xfrm>
            <a:off x="685801" y="609600"/>
            <a:ext cx="5576103" cy="1456267"/>
          </a:xfrm>
        </p:spPr>
        <p:txBody>
          <a:bodyPr>
            <a:normAutofit/>
          </a:bodyPr>
          <a:lstStyle/>
          <a:p>
            <a:r>
              <a:rPr lang="en-US" sz="3300" dirty="0"/>
              <a:t>Experimental Modelling - Procedures</a:t>
            </a:r>
          </a:p>
        </p:txBody>
      </p:sp>
      <p:sp>
        <p:nvSpPr>
          <p:cNvPr id="3" name="Content Placeholder 2">
            <a:extLst>
              <a:ext uri="{FF2B5EF4-FFF2-40B4-BE49-F238E27FC236}">
                <a16:creationId xmlns:a16="http://schemas.microsoft.com/office/drawing/2014/main" id="{59CBC293-8C4D-4BE2-B68D-273CE3FDC919}"/>
              </a:ext>
            </a:extLst>
          </p:cNvPr>
          <p:cNvSpPr>
            <a:spLocks noGrp="1"/>
          </p:cNvSpPr>
          <p:nvPr>
            <p:ph idx="1"/>
          </p:nvPr>
        </p:nvSpPr>
        <p:spPr>
          <a:xfrm>
            <a:off x="685801" y="1921397"/>
            <a:ext cx="5576103" cy="4459492"/>
          </a:xfrm>
        </p:spPr>
        <p:txBody>
          <a:bodyPr>
            <a:normAutofit lnSpcReduction="10000"/>
          </a:bodyPr>
          <a:lstStyle/>
          <a:p>
            <a:r>
              <a:rPr lang="en-US" dirty="0"/>
              <a:t>Association rule learning is a rule-based machine learning method for discovering interesting relations between features. </a:t>
            </a:r>
          </a:p>
          <a:p>
            <a:pPr lvl="1"/>
            <a:r>
              <a:rPr lang="en-US" dirty="0"/>
              <a:t>It identifies frequent if-then associations called association rules.</a:t>
            </a:r>
          </a:p>
          <a:p>
            <a:pPr lvl="1"/>
            <a:r>
              <a:rPr lang="en-US" dirty="0"/>
              <a:t>The objective of our modeling is to see whether we can get any association between travel origins, destinations, and PII fields.</a:t>
            </a:r>
          </a:p>
          <a:p>
            <a:r>
              <a:rPr lang="en-US" dirty="0"/>
              <a:t>Procedures:</a:t>
            </a:r>
          </a:p>
          <a:p>
            <a:pPr lvl="1"/>
            <a:r>
              <a:rPr lang="en-US" dirty="0"/>
              <a:t>Implement one-hot encoding on all the categorical features.</a:t>
            </a:r>
          </a:p>
          <a:p>
            <a:pPr lvl="1"/>
            <a:r>
              <a:rPr lang="en-US" dirty="0"/>
              <a:t>Apply the </a:t>
            </a:r>
            <a:r>
              <a:rPr lang="en-US" dirty="0" err="1"/>
              <a:t>Apriori</a:t>
            </a:r>
            <a:r>
              <a:rPr lang="en-US" dirty="0"/>
              <a:t> algorithm for extracting frequent item sets for further analysis .</a:t>
            </a:r>
          </a:p>
          <a:p>
            <a:pPr lvl="1"/>
            <a:r>
              <a:rPr lang="en-US" dirty="0"/>
              <a:t>Select rules based on support, confidence, and lift.</a:t>
            </a:r>
          </a:p>
          <a:p>
            <a:endParaRPr lang="en-US" dirty="0"/>
          </a:p>
        </p:txBody>
      </p:sp>
      <p:pic>
        <p:nvPicPr>
          <p:cNvPr id="3074" name="Picture 2" descr="🍎Market Basket Analysis🍞- Association Rule Mining with visualizations |  by Ben Roshan | Analytics Vidhya | Medium">
            <a:extLst>
              <a:ext uri="{FF2B5EF4-FFF2-40B4-BE49-F238E27FC236}">
                <a16:creationId xmlns:a16="http://schemas.microsoft.com/office/drawing/2014/main" id="{F638CA45-7352-6E41-8F0C-1EAFEC6A6B9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001" b="1"/>
          <a:stretch/>
        </p:blipFill>
        <p:spPr bwMode="auto">
          <a:xfrm>
            <a:off x="6974119" y="609600"/>
            <a:ext cx="4276259" cy="4121882"/>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76" name="Picture 4" descr="Association Rule: การหา Frequent Itemsets ด้วย Apriori Algorithm - Big Data  Thailand">
            <a:extLst>
              <a:ext uri="{FF2B5EF4-FFF2-40B4-BE49-F238E27FC236}">
                <a16:creationId xmlns:a16="http://schemas.microsoft.com/office/drawing/2014/main" id="{9C85C39D-46D0-8F41-8866-AD11A983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4119" y="4872288"/>
            <a:ext cx="4276259" cy="150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40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2222-A8EA-47B4-83B7-6E63B0F24BA3}"/>
              </a:ext>
            </a:extLst>
          </p:cNvPr>
          <p:cNvSpPr>
            <a:spLocks noGrp="1"/>
          </p:cNvSpPr>
          <p:nvPr>
            <p:ph type="title"/>
          </p:nvPr>
        </p:nvSpPr>
        <p:spPr>
          <a:xfrm>
            <a:off x="825909" y="808055"/>
            <a:ext cx="4243803" cy="1453363"/>
          </a:xfrm>
        </p:spPr>
        <p:txBody>
          <a:bodyPr>
            <a:normAutofit/>
          </a:bodyPr>
          <a:lstStyle/>
          <a:p>
            <a:r>
              <a:rPr lang="en-US" sz="3300" dirty="0"/>
              <a:t>Experimental Modelling Results</a:t>
            </a:r>
          </a:p>
        </p:txBody>
      </p:sp>
      <p:sp>
        <p:nvSpPr>
          <p:cNvPr id="3" name="Content Placeholder 2">
            <a:extLst>
              <a:ext uri="{FF2B5EF4-FFF2-40B4-BE49-F238E27FC236}">
                <a16:creationId xmlns:a16="http://schemas.microsoft.com/office/drawing/2014/main" id="{59CBC293-8C4D-4BE2-B68D-273CE3FDC919}"/>
              </a:ext>
            </a:extLst>
          </p:cNvPr>
          <p:cNvSpPr>
            <a:spLocks noGrp="1"/>
          </p:cNvSpPr>
          <p:nvPr>
            <p:ph idx="1"/>
          </p:nvPr>
        </p:nvSpPr>
        <p:spPr>
          <a:xfrm>
            <a:off x="663281" y="2222457"/>
            <a:ext cx="4406431" cy="3839062"/>
          </a:xfrm>
        </p:spPr>
        <p:txBody>
          <a:bodyPr>
            <a:normAutofit lnSpcReduction="10000"/>
          </a:bodyPr>
          <a:lstStyle/>
          <a:p>
            <a:pPr>
              <a:lnSpc>
                <a:spcPct val="90000"/>
              </a:lnSpc>
            </a:pPr>
            <a:r>
              <a:rPr lang="en-US" dirty="0"/>
              <a:t>The result shows a strong association between place of birth and age bin. Also, some origins/destinations likely to have a traveler by a specific gender.</a:t>
            </a:r>
          </a:p>
          <a:p>
            <a:pPr>
              <a:lnSpc>
                <a:spcPct val="90000"/>
              </a:lnSpc>
            </a:pPr>
            <a:r>
              <a:rPr lang="en-US" dirty="0"/>
              <a:t>The reason behind the misleading result is that we do not have a balanced distribution of categories in features.</a:t>
            </a:r>
          </a:p>
          <a:p>
            <a:pPr>
              <a:lnSpc>
                <a:spcPct val="90000"/>
              </a:lnSpc>
            </a:pPr>
            <a:r>
              <a:rPr lang="x-none"/>
              <a:t>The unsupervised model, such as association rule mining, can make the biased judgment more specific since the model is only based on the data distribution. Even with entirely random objectives (origin/destination), a model still remains a risk</a:t>
            </a:r>
            <a:r>
              <a:rPr lang="en-US" dirty="0"/>
              <a:t> to reveal biased insights.  </a:t>
            </a:r>
          </a:p>
          <a:p>
            <a:pPr>
              <a:lnSpc>
                <a:spcPct val="90000"/>
              </a:lnSpc>
            </a:pPr>
            <a:endParaRPr lang="en-US" dirty="0"/>
          </a:p>
        </p:txBody>
      </p:sp>
      <p:graphicFrame>
        <p:nvGraphicFramePr>
          <p:cNvPr id="6" name="Table 5">
            <a:extLst>
              <a:ext uri="{FF2B5EF4-FFF2-40B4-BE49-F238E27FC236}">
                <a16:creationId xmlns:a16="http://schemas.microsoft.com/office/drawing/2014/main" id="{A5E14C4E-EE47-E34D-B046-E26F84C17E2B}"/>
              </a:ext>
            </a:extLst>
          </p:cNvPr>
          <p:cNvGraphicFramePr>
            <a:graphicFrameLocks noGrp="1"/>
          </p:cNvGraphicFramePr>
          <p:nvPr/>
        </p:nvGraphicFramePr>
        <p:xfrm>
          <a:off x="5668070" y="3428998"/>
          <a:ext cx="6219129" cy="2462515"/>
        </p:xfrm>
        <a:graphic>
          <a:graphicData uri="http://schemas.openxmlformats.org/drawingml/2006/table">
            <a:tbl>
              <a:tblPr firstRow="1" firstCol="1" bandRow="1">
                <a:tableStyleId>{46F890A9-2807-4EBB-B81D-B2AA78EC7F39}</a:tableStyleId>
              </a:tblPr>
              <a:tblGrid>
                <a:gridCol w="2222281">
                  <a:extLst>
                    <a:ext uri="{9D8B030D-6E8A-4147-A177-3AD203B41FA5}">
                      <a16:colId xmlns:a16="http://schemas.microsoft.com/office/drawing/2014/main" val="852235293"/>
                    </a:ext>
                  </a:extLst>
                </a:gridCol>
                <a:gridCol w="1153379">
                  <a:extLst>
                    <a:ext uri="{9D8B030D-6E8A-4147-A177-3AD203B41FA5}">
                      <a16:colId xmlns:a16="http://schemas.microsoft.com/office/drawing/2014/main" val="2783919782"/>
                    </a:ext>
                  </a:extLst>
                </a:gridCol>
                <a:gridCol w="947823">
                  <a:extLst>
                    <a:ext uri="{9D8B030D-6E8A-4147-A177-3AD203B41FA5}">
                      <a16:colId xmlns:a16="http://schemas.microsoft.com/office/drawing/2014/main" val="3555203375"/>
                    </a:ext>
                  </a:extLst>
                </a:gridCol>
                <a:gridCol w="1050695">
                  <a:extLst>
                    <a:ext uri="{9D8B030D-6E8A-4147-A177-3AD203B41FA5}">
                      <a16:colId xmlns:a16="http://schemas.microsoft.com/office/drawing/2014/main" val="1443541002"/>
                    </a:ext>
                  </a:extLst>
                </a:gridCol>
                <a:gridCol w="844951">
                  <a:extLst>
                    <a:ext uri="{9D8B030D-6E8A-4147-A177-3AD203B41FA5}">
                      <a16:colId xmlns:a16="http://schemas.microsoft.com/office/drawing/2014/main" val="3099220343"/>
                    </a:ext>
                  </a:extLst>
                </a:gridCol>
              </a:tblGrid>
              <a:tr h="447730">
                <a:tc>
                  <a:txBody>
                    <a:bodyPr/>
                    <a:lstStyle/>
                    <a:p>
                      <a:pPr marL="0" marR="0" algn="ctr">
                        <a:spcBef>
                          <a:spcPts val="0"/>
                        </a:spcBef>
                        <a:spcAft>
                          <a:spcPts val="0"/>
                        </a:spcAft>
                      </a:pPr>
                      <a:r>
                        <a:rPr lang="en-US" sz="1400" dirty="0">
                          <a:effectLst/>
                        </a:rPr>
                        <a:t>antecedents</a:t>
                      </a:r>
                      <a:endParaRPr lang="en-US" sz="1400" dirty="0">
                        <a:effectLst/>
                        <a:latin typeface="Times New Roman" panose="02020603050405020304" pitchFamily="18" charset="0"/>
                        <a:ea typeface="SimSun" panose="02010600030101010101" pitchFamily="2" charset="-122"/>
                      </a:endParaRPr>
                    </a:p>
                  </a:txBody>
                  <a:tcPr marL="97686" marR="97686" marT="0" marB="0"/>
                </a:tc>
                <a:tc>
                  <a:txBody>
                    <a:bodyPr/>
                    <a:lstStyle/>
                    <a:p>
                      <a:pPr marL="0" marR="0" algn="ctr">
                        <a:spcBef>
                          <a:spcPts val="0"/>
                        </a:spcBef>
                        <a:spcAft>
                          <a:spcPts val="0"/>
                        </a:spcAft>
                      </a:pPr>
                      <a:r>
                        <a:rPr lang="en-US" sz="1400" dirty="0">
                          <a:effectLst/>
                        </a:rPr>
                        <a:t>consequents</a:t>
                      </a:r>
                      <a:endParaRPr lang="en-US" sz="1400" dirty="0">
                        <a:effectLst/>
                        <a:latin typeface="Times New Roman" panose="02020603050405020304" pitchFamily="18" charset="0"/>
                        <a:ea typeface="SimSun" panose="02010600030101010101" pitchFamily="2" charset="-122"/>
                      </a:endParaRPr>
                    </a:p>
                  </a:txBody>
                  <a:tcPr marL="97686" marR="97686" marT="0" marB="0"/>
                </a:tc>
                <a:tc>
                  <a:txBody>
                    <a:bodyPr/>
                    <a:lstStyle/>
                    <a:p>
                      <a:pPr marL="0" marR="0" algn="ctr">
                        <a:spcBef>
                          <a:spcPts val="0"/>
                        </a:spcBef>
                        <a:spcAft>
                          <a:spcPts val="0"/>
                        </a:spcAft>
                      </a:pPr>
                      <a:r>
                        <a:rPr lang="en-US" sz="1400" dirty="0">
                          <a:effectLst/>
                        </a:rPr>
                        <a:t>support</a:t>
                      </a:r>
                      <a:endParaRPr lang="en-US" sz="1400" dirty="0">
                        <a:effectLst/>
                        <a:latin typeface="Times New Roman" panose="02020603050405020304" pitchFamily="18" charset="0"/>
                        <a:ea typeface="SimSun" panose="02010600030101010101" pitchFamily="2" charset="-122"/>
                      </a:endParaRPr>
                    </a:p>
                  </a:txBody>
                  <a:tcPr marL="97686" marR="97686" marT="0" marB="0"/>
                </a:tc>
                <a:tc>
                  <a:txBody>
                    <a:bodyPr/>
                    <a:lstStyle/>
                    <a:p>
                      <a:pPr marL="0" marR="0" algn="ctr">
                        <a:spcBef>
                          <a:spcPts val="0"/>
                        </a:spcBef>
                        <a:spcAft>
                          <a:spcPts val="0"/>
                        </a:spcAft>
                      </a:pPr>
                      <a:r>
                        <a:rPr lang="en-US" sz="1400" dirty="0">
                          <a:effectLst/>
                        </a:rPr>
                        <a:t>confidence</a:t>
                      </a:r>
                      <a:endParaRPr lang="en-US" sz="1400" dirty="0">
                        <a:effectLst/>
                        <a:latin typeface="Times New Roman" panose="02020603050405020304" pitchFamily="18" charset="0"/>
                        <a:ea typeface="SimSun" panose="02010600030101010101" pitchFamily="2" charset="-122"/>
                      </a:endParaRPr>
                    </a:p>
                  </a:txBody>
                  <a:tcPr marL="97686" marR="97686" marT="0" marB="0"/>
                </a:tc>
                <a:tc>
                  <a:txBody>
                    <a:bodyPr/>
                    <a:lstStyle/>
                    <a:p>
                      <a:pPr marL="0" marR="0" algn="ctr">
                        <a:spcBef>
                          <a:spcPts val="0"/>
                        </a:spcBef>
                        <a:spcAft>
                          <a:spcPts val="0"/>
                        </a:spcAft>
                      </a:pPr>
                      <a:r>
                        <a:rPr lang="en-US" sz="1400">
                          <a:effectLst/>
                        </a:rPr>
                        <a:t>lift</a:t>
                      </a:r>
                      <a:endParaRPr lang="en-US" sz="1400">
                        <a:effectLst/>
                        <a:latin typeface="Times New Roman" panose="02020603050405020304" pitchFamily="18" charset="0"/>
                        <a:ea typeface="SimSun" panose="02010600030101010101" pitchFamily="2" charset="-122"/>
                      </a:endParaRPr>
                    </a:p>
                  </a:txBody>
                  <a:tcPr marL="97686" marR="97686" marT="0" marB="0"/>
                </a:tc>
                <a:extLst>
                  <a:ext uri="{0D108BD9-81ED-4DB2-BD59-A6C34878D82A}">
                    <a16:rowId xmlns:a16="http://schemas.microsoft.com/office/drawing/2014/main" val="1522901231"/>
                  </a:ext>
                </a:extLst>
              </a:tr>
              <a:tr h="447730">
                <a:tc>
                  <a:txBody>
                    <a:bodyPr/>
                    <a:lstStyle/>
                    <a:p>
                      <a:pPr marL="0" marR="0" algn="ctr">
                        <a:spcBef>
                          <a:spcPts val="0"/>
                        </a:spcBef>
                        <a:spcAft>
                          <a:spcPts val="0"/>
                        </a:spcAft>
                      </a:pPr>
                      <a:r>
                        <a:rPr lang="en-US" sz="1400" dirty="0" err="1">
                          <a:effectLst/>
                        </a:rPr>
                        <a:t>origin_state_province</a:t>
                      </a:r>
                      <a:endParaRPr lang="en-US" sz="1400" dirty="0">
                        <a:effectLst/>
                      </a:endParaRPr>
                    </a:p>
                    <a:p>
                      <a:pPr marL="0" marR="0" algn="ctr">
                        <a:spcBef>
                          <a:spcPts val="0"/>
                        </a:spcBef>
                        <a:spcAft>
                          <a:spcPts val="0"/>
                        </a:spcAft>
                      </a:pPr>
                      <a:r>
                        <a:rPr lang="en-US" sz="1400" dirty="0">
                          <a:effectLst/>
                        </a:rPr>
                        <a:t>_GRO</a:t>
                      </a:r>
                      <a:endParaRPr lang="en-US" sz="1400" dirty="0">
                        <a:effectLst/>
                        <a:latin typeface="Times New Roman" panose="02020603050405020304" pitchFamily="18" charset="0"/>
                        <a:ea typeface="SimSun" panose="02010600030101010101" pitchFamily="2" charset="-122"/>
                      </a:endParaRPr>
                    </a:p>
                  </a:txBody>
                  <a:tcPr marL="97686" marR="97686" marT="0" marB="0">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dirty="0">
                          <a:effectLst/>
                        </a:rPr>
                        <a:t>gender</a:t>
                      </a:r>
                    </a:p>
                    <a:p>
                      <a:pPr marL="0" marR="0" algn="ctr">
                        <a:spcBef>
                          <a:spcPts val="0"/>
                        </a:spcBef>
                        <a:spcAft>
                          <a:spcPts val="0"/>
                        </a:spcAft>
                      </a:pPr>
                      <a:r>
                        <a:rPr lang="en-US" sz="1400" dirty="0">
                          <a:effectLst/>
                        </a:rPr>
                        <a:t>_male</a:t>
                      </a:r>
                      <a:endParaRPr lang="en-US" sz="1400" dirty="0">
                        <a:effectLst/>
                        <a:latin typeface="Times New Roman" panose="02020603050405020304" pitchFamily="18" charset="0"/>
                        <a:ea typeface="SimSun" panose="02010600030101010101" pitchFamily="2" charset="-122"/>
                      </a:endParaRPr>
                    </a:p>
                  </a:txBody>
                  <a:tcPr marL="97686" marR="97686" marT="0" marB="0"/>
                </a:tc>
                <a:tc>
                  <a:txBody>
                    <a:bodyPr/>
                    <a:lstStyle/>
                    <a:p>
                      <a:pPr marL="0" marR="0" algn="ctr">
                        <a:spcBef>
                          <a:spcPts val="0"/>
                        </a:spcBef>
                        <a:spcAft>
                          <a:spcPts val="0"/>
                        </a:spcAft>
                      </a:pPr>
                      <a:r>
                        <a:rPr lang="en-US" sz="1400" dirty="0">
                          <a:effectLst/>
                        </a:rPr>
                        <a:t>0.0193</a:t>
                      </a:r>
                      <a:endParaRPr lang="en-US" sz="1400" dirty="0">
                        <a:effectLst/>
                        <a:latin typeface="Times New Roman" panose="02020603050405020304" pitchFamily="18" charset="0"/>
                        <a:ea typeface="SimSun" panose="02010600030101010101" pitchFamily="2" charset="-122"/>
                      </a:endParaRPr>
                    </a:p>
                  </a:txBody>
                  <a:tcPr marL="97686" marR="97686" marT="0" marB="0"/>
                </a:tc>
                <a:tc>
                  <a:txBody>
                    <a:bodyPr/>
                    <a:lstStyle/>
                    <a:p>
                      <a:pPr marL="0" marR="0" algn="ctr">
                        <a:spcBef>
                          <a:spcPts val="0"/>
                        </a:spcBef>
                        <a:spcAft>
                          <a:spcPts val="0"/>
                        </a:spcAft>
                      </a:pPr>
                      <a:r>
                        <a:rPr lang="en-US" sz="1400" dirty="0">
                          <a:effectLst/>
                        </a:rPr>
                        <a:t>0.6222</a:t>
                      </a:r>
                      <a:endParaRPr lang="en-US" sz="1400" dirty="0">
                        <a:effectLst/>
                        <a:latin typeface="Times New Roman" panose="02020603050405020304" pitchFamily="18" charset="0"/>
                        <a:ea typeface="SimSun" panose="02010600030101010101" pitchFamily="2" charset="-122"/>
                      </a:endParaRPr>
                    </a:p>
                  </a:txBody>
                  <a:tcPr marL="97686" marR="97686" marT="0" marB="0"/>
                </a:tc>
                <a:tc>
                  <a:txBody>
                    <a:bodyPr/>
                    <a:lstStyle/>
                    <a:p>
                      <a:pPr marL="0" marR="0" algn="ctr">
                        <a:spcBef>
                          <a:spcPts val="0"/>
                        </a:spcBef>
                        <a:spcAft>
                          <a:spcPts val="0"/>
                        </a:spcAft>
                      </a:pPr>
                      <a:r>
                        <a:rPr lang="en-US" sz="1400" dirty="0">
                          <a:effectLst/>
                        </a:rPr>
                        <a:t>1.0544</a:t>
                      </a:r>
                      <a:endParaRPr lang="en-US" sz="1400" dirty="0">
                        <a:effectLst/>
                        <a:latin typeface="Times New Roman" panose="02020603050405020304" pitchFamily="18" charset="0"/>
                        <a:ea typeface="SimSun" panose="02010600030101010101" pitchFamily="2" charset="-122"/>
                      </a:endParaRPr>
                    </a:p>
                  </a:txBody>
                  <a:tcPr marL="97686" marR="97686" marT="0" marB="0"/>
                </a:tc>
                <a:extLst>
                  <a:ext uri="{0D108BD9-81ED-4DB2-BD59-A6C34878D82A}">
                    <a16:rowId xmlns:a16="http://schemas.microsoft.com/office/drawing/2014/main" val="3061318727"/>
                  </a:ext>
                </a:extLst>
              </a:tr>
              <a:tr h="671595">
                <a:tc>
                  <a:txBody>
                    <a:bodyPr/>
                    <a:lstStyle/>
                    <a:p>
                      <a:pPr marL="0" marR="0" algn="ctr">
                        <a:spcBef>
                          <a:spcPts val="0"/>
                        </a:spcBef>
                        <a:spcAft>
                          <a:spcPts val="0"/>
                        </a:spcAft>
                      </a:pPr>
                      <a:r>
                        <a:rPr lang="en-US" sz="1400" dirty="0" err="1">
                          <a:effectLst/>
                        </a:rPr>
                        <a:t>destination_state_province</a:t>
                      </a:r>
                      <a:endParaRPr lang="en-US" sz="1400" dirty="0">
                        <a:effectLst/>
                      </a:endParaRPr>
                    </a:p>
                    <a:p>
                      <a:pPr marL="0" marR="0" algn="ctr">
                        <a:spcBef>
                          <a:spcPts val="0"/>
                        </a:spcBef>
                        <a:spcAft>
                          <a:spcPts val="0"/>
                        </a:spcAft>
                      </a:pPr>
                      <a:r>
                        <a:rPr lang="en-US" sz="1400" dirty="0">
                          <a:effectLst/>
                        </a:rPr>
                        <a:t>_MD</a:t>
                      </a:r>
                      <a:endParaRPr lang="en-US" sz="1400" dirty="0">
                        <a:effectLst/>
                        <a:latin typeface="Times New Roman" panose="02020603050405020304" pitchFamily="18" charset="0"/>
                        <a:ea typeface="SimSun" panose="02010600030101010101" pitchFamily="2" charset="-122"/>
                      </a:endParaRPr>
                    </a:p>
                  </a:txBody>
                  <a:tcPr marL="97686" marR="97686"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dirty="0">
                          <a:effectLst/>
                        </a:rPr>
                        <a:t>gender</a:t>
                      </a:r>
                    </a:p>
                    <a:p>
                      <a:pPr marL="0" marR="0" algn="ctr">
                        <a:spcBef>
                          <a:spcPts val="0"/>
                        </a:spcBef>
                        <a:spcAft>
                          <a:spcPts val="0"/>
                        </a:spcAft>
                      </a:pPr>
                      <a:r>
                        <a:rPr lang="en-US" sz="1400" dirty="0">
                          <a:effectLst/>
                        </a:rPr>
                        <a:t>_male</a:t>
                      </a:r>
                      <a:endParaRPr lang="en-US" sz="1400" dirty="0">
                        <a:effectLst/>
                        <a:latin typeface="Times New Roman" panose="02020603050405020304" pitchFamily="18" charset="0"/>
                        <a:ea typeface="SimSun" panose="02010600030101010101" pitchFamily="2" charset="-122"/>
                      </a:endParaRPr>
                    </a:p>
                  </a:txBody>
                  <a:tcPr marL="97686" marR="97686" marT="0" marB="0">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0.0118</a:t>
                      </a:r>
                      <a:endParaRPr lang="en-US" sz="1400" dirty="0">
                        <a:effectLst/>
                        <a:latin typeface="Times New Roman" panose="02020603050405020304" pitchFamily="18" charset="0"/>
                        <a:ea typeface="SimSun" panose="02010600030101010101" pitchFamily="2" charset="-122"/>
                      </a:endParaRPr>
                    </a:p>
                  </a:txBody>
                  <a:tcPr marL="97686" marR="97686" marT="0" marB="0"/>
                </a:tc>
                <a:tc>
                  <a:txBody>
                    <a:bodyPr/>
                    <a:lstStyle/>
                    <a:p>
                      <a:pPr marL="0" marR="0" algn="ctr">
                        <a:spcBef>
                          <a:spcPts val="0"/>
                        </a:spcBef>
                        <a:spcAft>
                          <a:spcPts val="0"/>
                        </a:spcAft>
                      </a:pPr>
                      <a:r>
                        <a:rPr lang="en-US" sz="1400" dirty="0">
                          <a:effectLst/>
                        </a:rPr>
                        <a:t>0.6151</a:t>
                      </a:r>
                      <a:endParaRPr lang="en-US" sz="1400" dirty="0">
                        <a:effectLst/>
                        <a:latin typeface="Times New Roman" panose="02020603050405020304" pitchFamily="18" charset="0"/>
                        <a:ea typeface="SimSun" panose="02010600030101010101" pitchFamily="2" charset="-122"/>
                      </a:endParaRPr>
                    </a:p>
                  </a:txBody>
                  <a:tcPr marL="97686" marR="97686" marT="0" marB="0"/>
                </a:tc>
                <a:tc>
                  <a:txBody>
                    <a:bodyPr/>
                    <a:lstStyle/>
                    <a:p>
                      <a:pPr marL="0" marR="0" algn="ctr">
                        <a:spcBef>
                          <a:spcPts val="0"/>
                        </a:spcBef>
                        <a:spcAft>
                          <a:spcPts val="0"/>
                        </a:spcAft>
                      </a:pPr>
                      <a:r>
                        <a:rPr lang="en-US" sz="1400" dirty="0">
                          <a:effectLst/>
                        </a:rPr>
                        <a:t>1.0349</a:t>
                      </a:r>
                      <a:endParaRPr lang="en-US" sz="1400" dirty="0">
                        <a:effectLst/>
                        <a:latin typeface="Times New Roman" panose="02020603050405020304" pitchFamily="18" charset="0"/>
                        <a:ea typeface="SimSun" panose="02010600030101010101" pitchFamily="2" charset="-122"/>
                      </a:endParaRPr>
                    </a:p>
                  </a:txBody>
                  <a:tcPr marL="97686" marR="97686" marT="0" marB="0"/>
                </a:tc>
                <a:extLst>
                  <a:ext uri="{0D108BD9-81ED-4DB2-BD59-A6C34878D82A}">
                    <a16:rowId xmlns:a16="http://schemas.microsoft.com/office/drawing/2014/main" val="1255907862"/>
                  </a:ext>
                </a:extLst>
              </a:tr>
              <a:tr h="447730">
                <a:tc>
                  <a:txBody>
                    <a:bodyPr/>
                    <a:lstStyle/>
                    <a:p>
                      <a:pPr marL="0" marR="0" algn="ctr">
                        <a:spcBef>
                          <a:spcPts val="0"/>
                        </a:spcBef>
                        <a:spcAft>
                          <a:spcPts val="0"/>
                        </a:spcAft>
                      </a:pPr>
                      <a:r>
                        <a:rPr lang="en-US" sz="1400">
                          <a:effectLst/>
                        </a:rPr>
                        <a:t>origin_state_province</a:t>
                      </a:r>
                    </a:p>
                    <a:p>
                      <a:pPr marL="0" marR="0" algn="ctr">
                        <a:spcBef>
                          <a:spcPts val="0"/>
                        </a:spcBef>
                        <a:spcAft>
                          <a:spcPts val="0"/>
                        </a:spcAft>
                      </a:pPr>
                      <a:r>
                        <a:rPr lang="en-US" sz="1400">
                          <a:effectLst/>
                        </a:rPr>
                        <a:t>_BCS</a:t>
                      </a:r>
                      <a:endParaRPr lang="en-US" sz="1400">
                        <a:effectLst/>
                        <a:latin typeface="Times New Roman" panose="02020603050405020304" pitchFamily="18" charset="0"/>
                        <a:ea typeface="SimSun" panose="02010600030101010101" pitchFamily="2" charset="-122"/>
                      </a:endParaRPr>
                    </a:p>
                  </a:txBody>
                  <a:tcPr marL="97686" marR="97686" marT="0" marB="0">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400" dirty="0">
                          <a:effectLst/>
                        </a:rPr>
                        <a:t>gender</a:t>
                      </a:r>
                    </a:p>
                    <a:p>
                      <a:pPr marL="0" marR="0" algn="ctr">
                        <a:spcBef>
                          <a:spcPts val="0"/>
                        </a:spcBef>
                        <a:spcAft>
                          <a:spcPts val="0"/>
                        </a:spcAft>
                      </a:pPr>
                      <a:r>
                        <a:rPr lang="en-US" sz="1400" dirty="0">
                          <a:effectLst/>
                        </a:rPr>
                        <a:t>_female</a:t>
                      </a:r>
                      <a:endParaRPr lang="en-US" sz="1400" dirty="0">
                        <a:effectLst/>
                        <a:latin typeface="Times New Roman" panose="02020603050405020304" pitchFamily="18" charset="0"/>
                        <a:ea typeface="SimSun" panose="02010600030101010101" pitchFamily="2" charset="-122"/>
                      </a:endParaRPr>
                    </a:p>
                  </a:txBody>
                  <a:tcPr marL="97686" marR="97686" marT="0" marB="0"/>
                </a:tc>
                <a:tc>
                  <a:txBody>
                    <a:bodyPr/>
                    <a:lstStyle/>
                    <a:p>
                      <a:pPr marL="0" marR="0" algn="ctr">
                        <a:spcBef>
                          <a:spcPts val="0"/>
                        </a:spcBef>
                        <a:spcAft>
                          <a:spcPts val="0"/>
                        </a:spcAft>
                      </a:pPr>
                      <a:r>
                        <a:rPr lang="en-US" sz="1400" dirty="0">
                          <a:effectLst/>
                        </a:rPr>
                        <a:t>0.0130</a:t>
                      </a:r>
                      <a:endParaRPr lang="en-US" sz="1400" dirty="0">
                        <a:effectLst/>
                        <a:latin typeface="Times New Roman" panose="02020603050405020304" pitchFamily="18" charset="0"/>
                        <a:ea typeface="SimSun" panose="02010600030101010101" pitchFamily="2" charset="-122"/>
                      </a:endParaRPr>
                    </a:p>
                  </a:txBody>
                  <a:tcPr marL="97686" marR="97686" marT="0" marB="0"/>
                </a:tc>
                <a:tc>
                  <a:txBody>
                    <a:bodyPr/>
                    <a:lstStyle/>
                    <a:p>
                      <a:pPr marL="0" marR="0" algn="ctr">
                        <a:spcBef>
                          <a:spcPts val="0"/>
                        </a:spcBef>
                        <a:spcAft>
                          <a:spcPts val="0"/>
                        </a:spcAft>
                      </a:pPr>
                      <a:r>
                        <a:rPr lang="en-US" sz="1400" dirty="0">
                          <a:effectLst/>
                        </a:rPr>
                        <a:t>0.4174</a:t>
                      </a:r>
                      <a:endParaRPr lang="en-US" sz="1400" dirty="0">
                        <a:effectLst/>
                        <a:latin typeface="Times New Roman" panose="02020603050405020304" pitchFamily="18" charset="0"/>
                        <a:ea typeface="SimSun" panose="02010600030101010101" pitchFamily="2" charset="-122"/>
                      </a:endParaRPr>
                    </a:p>
                  </a:txBody>
                  <a:tcPr marL="97686" marR="97686" marT="0" marB="0"/>
                </a:tc>
                <a:tc>
                  <a:txBody>
                    <a:bodyPr/>
                    <a:lstStyle/>
                    <a:p>
                      <a:pPr marL="0" marR="0" algn="ctr">
                        <a:spcBef>
                          <a:spcPts val="0"/>
                        </a:spcBef>
                        <a:spcAft>
                          <a:spcPts val="0"/>
                        </a:spcAft>
                      </a:pPr>
                      <a:r>
                        <a:rPr lang="en-US" sz="1400" dirty="0">
                          <a:effectLst/>
                        </a:rPr>
                        <a:t>1.0479</a:t>
                      </a:r>
                      <a:endParaRPr lang="en-US" sz="1400" dirty="0">
                        <a:effectLst/>
                        <a:latin typeface="Times New Roman" panose="02020603050405020304" pitchFamily="18" charset="0"/>
                        <a:ea typeface="SimSun" panose="02010600030101010101" pitchFamily="2" charset="-122"/>
                      </a:endParaRPr>
                    </a:p>
                  </a:txBody>
                  <a:tcPr marL="97686" marR="97686" marT="0" marB="0"/>
                </a:tc>
                <a:extLst>
                  <a:ext uri="{0D108BD9-81ED-4DB2-BD59-A6C34878D82A}">
                    <a16:rowId xmlns:a16="http://schemas.microsoft.com/office/drawing/2014/main" val="153000761"/>
                  </a:ext>
                </a:extLst>
              </a:tr>
              <a:tr h="447730">
                <a:tc>
                  <a:txBody>
                    <a:bodyPr/>
                    <a:lstStyle/>
                    <a:p>
                      <a:pPr marL="0" marR="0" algn="ctr">
                        <a:spcBef>
                          <a:spcPts val="0"/>
                        </a:spcBef>
                        <a:spcAft>
                          <a:spcPts val="0"/>
                        </a:spcAft>
                      </a:pPr>
                      <a:r>
                        <a:rPr lang="en-US" sz="1400">
                          <a:effectLst/>
                        </a:rPr>
                        <a:t>origin_state_province</a:t>
                      </a:r>
                    </a:p>
                    <a:p>
                      <a:pPr marL="0" marR="0" algn="ctr">
                        <a:spcBef>
                          <a:spcPts val="0"/>
                        </a:spcBef>
                        <a:spcAft>
                          <a:spcPts val="0"/>
                        </a:spcAft>
                      </a:pPr>
                      <a:r>
                        <a:rPr lang="en-US" sz="1400">
                          <a:effectLst/>
                        </a:rPr>
                        <a:t>_CHIS</a:t>
                      </a:r>
                      <a:endParaRPr lang="en-US" sz="1400">
                        <a:effectLst/>
                        <a:latin typeface="Times New Roman" panose="02020603050405020304" pitchFamily="18" charset="0"/>
                        <a:ea typeface="SimSun" panose="02010600030101010101" pitchFamily="2" charset="-122"/>
                      </a:endParaRPr>
                    </a:p>
                  </a:txBody>
                  <a:tcPr marL="97686" marR="97686" marT="0" marB="0"/>
                </a:tc>
                <a:tc>
                  <a:txBody>
                    <a:bodyPr/>
                    <a:lstStyle/>
                    <a:p>
                      <a:pPr marL="0" marR="0" algn="ctr">
                        <a:spcBef>
                          <a:spcPts val="0"/>
                        </a:spcBef>
                        <a:spcAft>
                          <a:spcPts val="0"/>
                        </a:spcAft>
                      </a:pPr>
                      <a:r>
                        <a:rPr lang="en-US" sz="1400">
                          <a:effectLst/>
                        </a:rPr>
                        <a:t>gender</a:t>
                      </a:r>
                    </a:p>
                    <a:p>
                      <a:pPr marL="0" marR="0" algn="ctr">
                        <a:spcBef>
                          <a:spcPts val="0"/>
                        </a:spcBef>
                        <a:spcAft>
                          <a:spcPts val="0"/>
                        </a:spcAft>
                      </a:pPr>
                      <a:r>
                        <a:rPr lang="en-US" sz="1400">
                          <a:effectLst/>
                        </a:rPr>
                        <a:t>_female</a:t>
                      </a:r>
                      <a:endParaRPr lang="en-US" sz="1400">
                        <a:effectLst/>
                        <a:latin typeface="Times New Roman" panose="02020603050405020304" pitchFamily="18" charset="0"/>
                        <a:ea typeface="SimSun" panose="02010600030101010101" pitchFamily="2" charset="-122"/>
                      </a:endParaRPr>
                    </a:p>
                  </a:txBody>
                  <a:tcPr marL="97686" marR="97686" marT="0" marB="0"/>
                </a:tc>
                <a:tc>
                  <a:txBody>
                    <a:bodyPr/>
                    <a:lstStyle/>
                    <a:p>
                      <a:pPr marL="0" marR="0" algn="ctr">
                        <a:spcBef>
                          <a:spcPts val="0"/>
                        </a:spcBef>
                        <a:spcAft>
                          <a:spcPts val="0"/>
                        </a:spcAft>
                      </a:pPr>
                      <a:r>
                        <a:rPr lang="en-US" sz="1400" dirty="0">
                          <a:effectLst/>
                        </a:rPr>
                        <a:t>0.0127</a:t>
                      </a:r>
                      <a:endParaRPr lang="en-US" sz="1400" dirty="0">
                        <a:effectLst/>
                        <a:latin typeface="Times New Roman" panose="02020603050405020304" pitchFamily="18" charset="0"/>
                        <a:ea typeface="SimSun" panose="02010600030101010101" pitchFamily="2" charset="-122"/>
                      </a:endParaRPr>
                    </a:p>
                  </a:txBody>
                  <a:tcPr marL="97686" marR="97686" marT="0" marB="0"/>
                </a:tc>
                <a:tc>
                  <a:txBody>
                    <a:bodyPr/>
                    <a:lstStyle/>
                    <a:p>
                      <a:pPr marL="0" marR="0" algn="ctr">
                        <a:spcBef>
                          <a:spcPts val="0"/>
                        </a:spcBef>
                        <a:spcAft>
                          <a:spcPts val="0"/>
                        </a:spcAft>
                      </a:pPr>
                      <a:r>
                        <a:rPr lang="en-US" sz="1400" dirty="0">
                          <a:effectLst/>
                        </a:rPr>
                        <a:t>0.4104</a:t>
                      </a:r>
                      <a:endParaRPr lang="en-US" sz="1400" dirty="0">
                        <a:effectLst/>
                        <a:latin typeface="Times New Roman" panose="02020603050405020304" pitchFamily="18" charset="0"/>
                        <a:ea typeface="SimSun" panose="02010600030101010101" pitchFamily="2" charset="-122"/>
                      </a:endParaRPr>
                    </a:p>
                  </a:txBody>
                  <a:tcPr marL="97686" marR="97686" marT="0" marB="0"/>
                </a:tc>
                <a:tc>
                  <a:txBody>
                    <a:bodyPr/>
                    <a:lstStyle/>
                    <a:p>
                      <a:pPr marL="0" marR="0" algn="ctr">
                        <a:spcBef>
                          <a:spcPts val="0"/>
                        </a:spcBef>
                        <a:spcAft>
                          <a:spcPts val="0"/>
                        </a:spcAft>
                      </a:pPr>
                      <a:r>
                        <a:rPr lang="en-US" sz="1400" dirty="0">
                          <a:effectLst/>
                        </a:rPr>
                        <a:t>1.0303</a:t>
                      </a:r>
                      <a:endParaRPr lang="en-US" sz="1400" dirty="0">
                        <a:effectLst/>
                        <a:latin typeface="Times New Roman" panose="02020603050405020304" pitchFamily="18" charset="0"/>
                        <a:ea typeface="SimSun" panose="02010600030101010101" pitchFamily="2" charset="-122"/>
                      </a:endParaRPr>
                    </a:p>
                  </a:txBody>
                  <a:tcPr marL="97686" marR="97686" marT="0" marB="0"/>
                </a:tc>
                <a:extLst>
                  <a:ext uri="{0D108BD9-81ED-4DB2-BD59-A6C34878D82A}">
                    <a16:rowId xmlns:a16="http://schemas.microsoft.com/office/drawing/2014/main" val="2825590247"/>
                  </a:ext>
                </a:extLst>
              </a:tr>
            </a:tbl>
          </a:graphicData>
        </a:graphic>
      </p:graphicFrame>
      <p:graphicFrame>
        <p:nvGraphicFramePr>
          <p:cNvPr id="8" name="Table 7">
            <a:extLst>
              <a:ext uri="{FF2B5EF4-FFF2-40B4-BE49-F238E27FC236}">
                <a16:creationId xmlns:a16="http://schemas.microsoft.com/office/drawing/2014/main" id="{E4470722-E23C-4245-BA79-5AD069E4387E}"/>
              </a:ext>
            </a:extLst>
          </p:cNvPr>
          <p:cNvGraphicFramePr>
            <a:graphicFrameLocks noGrp="1"/>
          </p:cNvGraphicFramePr>
          <p:nvPr/>
        </p:nvGraphicFramePr>
        <p:xfrm>
          <a:off x="5668070" y="1621338"/>
          <a:ext cx="5825924" cy="1353357"/>
        </p:xfrm>
        <a:graphic>
          <a:graphicData uri="http://schemas.openxmlformats.org/drawingml/2006/table">
            <a:tbl>
              <a:tblPr firstRow="1" firstCol="1" bandRow="1">
                <a:tableStyleId>{46F890A9-2807-4EBB-B81D-B2AA78EC7F39}</a:tableStyleId>
              </a:tblPr>
              <a:tblGrid>
                <a:gridCol w="1482908">
                  <a:extLst>
                    <a:ext uri="{9D8B030D-6E8A-4147-A177-3AD203B41FA5}">
                      <a16:colId xmlns:a16="http://schemas.microsoft.com/office/drawing/2014/main" val="870042196"/>
                    </a:ext>
                  </a:extLst>
                </a:gridCol>
                <a:gridCol w="1085754">
                  <a:extLst>
                    <a:ext uri="{9D8B030D-6E8A-4147-A177-3AD203B41FA5}">
                      <a16:colId xmlns:a16="http://schemas.microsoft.com/office/drawing/2014/main" val="1552447470"/>
                    </a:ext>
                  </a:extLst>
                </a:gridCol>
                <a:gridCol w="1085754">
                  <a:extLst>
                    <a:ext uri="{9D8B030D-6E8A-4147-A177-3AD203B41FA5}">
                      <a16:colId xmlns:a16="http://schemas.microsoft.com/office/drawing/2014/main" val="2249048151"/>
                    </a:ext>
                  </a:extLst>
                </a:gridCol>
                <a:gridCol w="1085754">
                  <a:extLst>
                    <a:ext uri="{9D8B030D-6E8A-4147-A177-3AD203B41FA5}">
                      <a16:colId xmlns:a16="http://schemas.microsoft.com/office/drawing/2014/main" val="3786161740"/>
                    </a:ext>
                  </a:extLst>
                </a:gridCol>
                <a:gridCol w="1085754">
                  <a:extLst>
                    <a:ext uri="{9D8B030D-6E8A-4147-A177-3AD203B41FA5}">
                      <a16:colId xmlns:a16="http://schemas.microsoft.com/office/drawing/2014/main" val="893181670"/>
                    </a:ext>
                  </a:extLst>
                </a:gridCol>
              </a:tblGrid>
              <a:tr h="451119">
                <a:tc>
                  <a:txBody>
                    <a:bodyPr/>
                    <a:lstStyle/>
                    <a:p>
                      <a:pPr marL="0" marR="0" algn="ctr">
                        <a:spcBef>
                          <a:spcPts val="0"/>
                        </a:spcBef>
                        <a:spcAft>
                          <a:spcPts val="0"/>
                        </a:spcAft>
                      </a:pPr>
                      <a:r>
                        <a:rPr lang="en-US" sz="1400" dirty="0">
                          <a:effectLst/>
                        </a:rPr>
                        <a:t>antecedents</a:t>
                      </a:r>
                      <a:endParaRPr lang="en-US" sz="1400" dirty="0">
                        <a:effectLst/>
                        <a:latin typeface="Times New Roman" panose="02020603050405020304" pitchFamily="18" charset="0"/>
                        <a:ea typeface="SimSun"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spcBef>
                          <a:spcPts val="0"/>
                        </a:spcBef>
                        <a:spcAft>
                          <a:spcPts val="0"/>
                        </a:spcAft>
                      </a:pPr>
                      <a:r>
                        <a:rPr lang="en-US" sz="1400" dirty="0">
                          <a:effectLst/>
                        </a:rPr>
                        <a:t>consequents</a:t>
                      </a:r>
                      <a:endParaRPr lang="en-US" sz="1400" dirty="0">
                        <a:effectLst/>
                        <a:latin typeface="Times New Roman" panose="02020603050405020304" pitchFamily="18" charset="0"/>
                        <a:ea typeface="SimSun" panose="02010600030101010101" pitchFamily="2" charset="-122"/>
                      </a:endParaRPr>
                    </a:p>
                  </a:txBody>
                  <a:tcPr marL="68580" marR="68580" marT="0" marB="0">
                    <a:lnL w="12700" cap="flat" cmpd="sng" algn="ctr">
                      <a:solidFill>
                        <a:schemeClr val="tx1"/>
                      </a:solidFill>
                      <a:prstDash val="solid"/>
                      <a:round/>
                      <a:headEnd type="none" w="med" len="med"/>
                      <a:tailEnd type="none" w="med" len="med"/>
                    </a:lnL>
                  </a:tcPr>
                </a:tc>
                <a:tc>
                  <a:txBody>
                    <a:bodyPr/>
                    <a:lstStyle/>
                    <a:p>
                      <a:pPr marL="0" marR="0" algn="ctr">
                        <a:spcBef>
                          <a:spcPts val="0"/>
                        </a:spcBef>
                        <a:spcAft>
                          <a:spcPts val="0"/>
                        </a:spcAft>
                      </a:pPr>
                      <a:r>
                        <a:rPr lang="en-US" sz="1400" dirty="0">
                          <a:effectLst/>
                        </a:rPr>
                        <a:t>support</a:t>
                      </a:r>
                      <a:endParaRPr lang="en-US" sz="14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1400" dirty="0">
                          <a:effectLst/>
                        </a:rPr>
                        <a:t>confidence</a:t>
                      </a:r>
                      <a:endParaRPr lang="en-US" sz="14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1400">
                          <a:effectLst/>
                        </a:rPr>
                        <a:t>lift</a:t>
                      </a:r>
                      <a:endParaRPr lang="en-US" sz="140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568387888"/>
                  </a:ext>
                </a:extLst>
              </a:tr>
              <a:tr h="451119">
                <a:tc>
                  <a:txBody>
                    <a:bodyPr/>
                    <a:lstStyle/>
                    <a:p>
                      <a:pPr marL="0" marR="0" algn="ctr">
                        <a:spcBef>
                          <a:spcPts val="0"/>
                        </a:spcBef>
                        <a:spcAft>
                          <a:spcPts val="0"/>
                        </a:spcAft>
                      </a:pPr>
                      <a:r>
                        <a:rPr lang="en-US" sz="1400" dirty="0" err="1">
                          <a:effectLst/>
                        </a:rPr>
                        <a:t>place_of_birth</a:t>
                      </a:r>
                      <a:endParaRPr lang="en-US" sz="1400" dirty="0">
                        <a:effectLst/>
                      </a:endParaRPr>
                    </a:p>
                    <a:p>
                      <a:pPr marL="0" marR="0" algn="ctr">
                        <a:spcBef>
                          <a:spcPts val="0"/>
                        </a:spcBef>
                        <a:spcAft>
                          <a:spcPts val="0"/>
                        </a:spcAft>
                      </a:pPr>
                      <a:r>
                        <a:rPr lang="en-US" sz="1400" dirty="0">
                          <a:effectLst/>
                        </a:rPr>
                        <a:t>_AFGHANISTAN</a:t>
                      </a:r>
                      <a:endParaRPr lang="en-US" sz="1400" dirty="0">
                        <a:effectLst/>
                        <a:latin typeface="Times New Roman" panose="02020603050405020304" pitchFamily="18" charset="0"/>
                        <a:ea typeface="SimSun" panose="02010600030101010101" pitchFamily="2" charset="-122"/>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algn="ctr">
                        <a:spcBef>
                          <a:spcPts val="0"/>
                        </a:spcBef>
                        <a:spcAft>
                          <a:spcPts val="0"/>
                        </a:spcAft>
                      </a:pPr>
                      <a:r>
                        <a:rPr lang="en-US" sz="1400" dirty="0">
                          <a:effectLst/>
                        </a:rPr>
                        <a:t>AgeBin_0-9</a:t>
                      </a:r>
                      <a:endParaRPr lang="en-US" sz="14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1400" dirty="0">
                          <a:effectLst/>
                        </a:rPr>
                        <a:t>0.0219</a:t>
                      </a:r>
                      <a:endParaRPr lang="en-US" sz="14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1400" dirty="0">
                          <a:effectLst/>
                        </a:rPr>
                        <a:t>1</a:t>
                      </a:r>
                      <a:endParaRPr lang="en-US" sz="14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1400" dirty="0">
                          <a:effectLst/>
                        </a:rPr>
                        <a:t>3.7700</a:t>
                      </a:r>
                      <a:endParaRPr lang="en-US" sz="14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2803279357"/>
                  </a:ext>
                </a:extLst>
              </a:tr>
              <a:tr h="451119">
                <a:tc>
                  <a:txBody>
                    <a:bodyPr/>
                    <a:lstStyle/>
                    <a:p>
                      <a:pPr marL="0" marR="0" algn="ctr">
                        <a:spcBef>
                          <a:spcPts val="0"/>
                        </a:spcBef>
                        <a:spcAft>
                          <a:spcPts val="0"/>
                        </a:spcAft>
                      </a:pPr>
                      <a:r>
                        <a:rPr lang="en-US" sz="1400" dirty="0" err="1">
                          <a:effectLst/>
                        </a:rPr>
                        <a:t>place_of_birth</a:t>
                      </a:r>
                      <a:endParaRPr lang="en-US" sz="1400" dirty="0">
                        <a:effectLst/>
                      </a:endParaRPr>
                    </a:p>
                    <a:p>
                      <a:pPr marL="0" marR="0" algn="ctr">
                        <a:spcBef>
                          <a:spcPts val="0"/>
                        </a:spcBef>
                        <a:spcAft>
                          <a:spcPts val="0"/>
                        </a:spcAft>
                      </a:pPr>
                      <a:r>
                        <a:rPr lang="en-US" sz="1400" dirty="0">
                          <a:effectLst/>
                        </a:rPr>
                        <a:t>_BHUTAN</a:t>
                      </a:r>
                      <a:endParaRPr lang="en-US" sz="14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1400" dirty="0">
                          <a:effectLst/>
                        </a:rPr>
                        <a:t>AgeBin_0-9</a:t>
                      </a:r>
                      <a:endParaRPr lang="en-US" sz="14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1400" dirty="0">
                          <a:effectLst/>
                        </a:rPr>
                        <a:t>0.0615</a:t>
                      </a:r>
                      <a:endParaRPr lang="en-US" sz="14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1400" dirty="0">
                          <a:effectLst/>
                        </a:rPr>
                        <a:t>1</a:t>
                      </a:r>
                      <a:endParaRPr lang="en-US" sz="1400" dirty="0">
                        <a:effectLst/>
                        <a:latin typeface="Times New Roman" panose="02020603050405020304" pitchFamily="18" charset="0"/>
                        <a:ea typeface="SimSun" panose="02010600030101010101" pitchFamily="2" charset="-122"/>
                      </a:endParaRPr>
                    </a:p>
                  </a:txBody>
                  <a:tcPr marL="68580" marR="68580" marT="0" marB="0"/>
                </a:tc>
                <a:tc>
                  <a:txBody>
                    <a:bodyPr/>
                    <a:lstStyle/>
                    <a:p>
                      <a:pPr marL="0" marR="0" algn="ctr">
                        <a:spcBef>
                          <a:spcPts val="0"/>
                        </a:spcBef>
                        <a:spcAft>
                          <a:spcPts val="0"/>
                        </a:spcAft>
                      </a:pPr>
                      <a:r>
                        <a:rPr lang="en-US" sz="1400" dirty="0">
                          <a:effectLst/>
                        </a:rPr>
                        <a:t>3.7700</a:t>
                      </a:r>
                      <a:endParaRPr lang="en-US" sz="1400" dirty="0">
                        <a:effectLst/>
                        <a:latin typeface="Times New Roman" panose="02020603050405020304" pitchFamily="18" charset="0"/>
                        <a:ea typeface="SimSun" panose="02010600030101010101" pitchFamily="2" charset="-122"/>
                      </a:endParaRPr>
                    </a:p>
                  </a:txBody>
                  <a:tcPr marL="68580" marR="68580" marT="0" marB="0"/>
                </a:tc>
                <a:extLst>
                  <a:ext uri="{0D108BD9-81ED-4DB2-BD59-A6C34878D82A}">
                    <a16:rowId xmlns:a16="http://schemas.microsoft.com/office/drawing/2014/main" val="3213649510"/>
                  </a:ext>
                </a:extLst>
              </a:tr>
            </a:tbl>
          </a:graphicData>
        </a:graphic>
      </p:graphicFrame>
    </p:spTree>
    <p:extLst>
      <p:ext uri="{BB962C8B-B14F-4D97-AF65-F5344CB8AC3E}">
        <p14:creationId xmlns:p14="http://schemas.microsoft.com/office/powerpoint/2010/main" val="122545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2222-A8EA-47B4-83B7-6E63B0F24BA3}"/>
              </a:ext>
            </a:extLst>
          </p:cNvPr>
          <p:cNvSpPr>
            <a:spLocks noGrp="1"/>
          </p:cNvSpPr>
          <p:nvPr>
            <p:ph type="title"/>
          </p:nvPr>
        </p:nvSpPr>
        <p:spPr>
          <a:xfrm>
            <a:off x="4955458" y="639097"/>
            <a:ext cx="6593075" cy="1612490"/>
          </a:xfrm>
        </p:spPr>
        <p:txBody>
          <a:bodyPr>
            <a:normAutofit/>
          </a:bodyPr>
          <a:lstStyle/>
          <a:p>
            <a:r>
              <a:rPr lang="en-US" dirty="0"/>
              <a:t>Conclusion</a:t>
            </a:r>
          </a:p>
        </p:txBody>
      </p:sp>
      <p:pic>
        <p:nvPicPr>
          <p:cNvPr id="5122" name="Picture 2" descr="The real promise of synthetic data | MIT News | Massachusetts Institute of  Technology">
            <a:extLst>
              <a:ext uri="{FF2B5EF4-FFF2-40B4-BE49-F238E27FC236}">
                <a16:creationId xmlns:a16="http://schemas.microsoft.com/office/drawing/2014/main" id="{A46CFBE9-7FA7-9C49-BE81-B16B6281C0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4" y="2092697"/>
            <a:ext cx="3997362" cy="2668239"/>
          </a:xfrm>
          <a:prstGeom prst="roundRect">
            <a:avLst>
              <a:gd name="adj" fmla="val 4380"/>
            </a:avLst>
          </a:prstGeom>
          <a:no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126" name="Content Placeholder 2">
            <a:extLst>
              <a:ext uri="{FF2B5EF4-FFF2-40B4-BE49-F238E27FC236}">
                <a16:creationId xmlns:a16="http://schemas.microsoft.com/office/drawing/2014/main" id="{59CBC293-8C4D-4BE2-B68D-273CE3FDC919}"/>
              </a:ext>
            </a:extLst>
          </p:cNvPr>
          <p:cNvSpPr>
            <a:spLocks noGrp="1"/>
          </p:cNvSpPr>
          <p:nvPr>
            <p:ph idx="1"/>
          </p:nvPr>
        </p:nvSpPr>
        <p:spPr>
          <a:xfrm>
            <a:off x="4955458" y="2251587"/>
            <a:ext cx="6593075" cy="3972232"/>
          </a:xfrm>
        </p:spPr>
        <p:txBody>
          <a:bodyPr>
            <a:normAutofit/>
          </a:bodyPr>
          <a:lstStyle/>
          <a:p>
            <a:pPr>
              <a:lnSpc>
                <a:spcPct val="90000"/>
              </a:lnSpc>
            </a:pPr>
            <a:r>
              <a:rPr lang="en-US" sz="1500" dirty="0"/>
              <a:t>C</a:t>
            </a:r>
            <a:r>
              <a:rPr lang="x-none" sz="1500"/>
              <a:t>reating fully synthetic, differential privacy PII data </a:t>
            </a:r>
            <a:r>
              <a:rPr lang="en-US" sz="1500" dirty="0"/>
              <a:t>is</a:t>
            </a:r>
            <a:r>
              <a:rPr lang="x-none" sz="1500"/>
              <a:t> possible using existing programmatic frameworks like </a:t>
            </a:r>
            <a:r>
              <a:rPr lang="en-US" sz="1500" dirty="0"/>
              <a:t>"</a:t>
            </a:r>
            <a:r>
              <a:rPr lang="x-none" sz="1500"/>
              <a:t>Faker.</a:t>
            </a:r>
            <a:r>
              <a:rPr lang="en-US" sz="1500" dirty="0"/>
              <a:t>"</a:t>
            </a:r>
            <a:r>
              <a:rPr lang="x-none" sz="1500"/>
              <a:t> However, additional post-processing must be completed to </a:t>
            </a:r>
            <a:r>
              <a:rPr lang="en-US" sz="1500" dirty="0"/>
              <a:t>ensure that</a:t>
            </a:r>
            <a:r>
              <a:rPr lang="x-none" sz="1500"/>
              <a:t> the randomized features </a:t>
            </a:r>
            <a:r>
              <a:rPr lang="en-US" sz="1500" dirty="0"/>
              <a:t>are</a:t>
            </a:r>
            <a:r>
              <a:rPr lang="x-none" sz="1500"/>
              <a:t> similar to distributions of real data</a:t>
            </a:r>
            <a:r>
              <a:rPr lang="en-US" sz="1500" dirty="0"/>
              <a:t> in order to act as a true replica. </a:t>
            </a:r>
          </a:p>
          <a:p>
            <a:pPr>
              <a:lnSpc>
                <a:spcPct val="90000"/>
              </a:lnSpc>
            </a:pPr>
            <a:r>
              <a:rPr lang="x-none" sz="1500"/>
              <a:t> This process can easily be customizable based on the context of categorical data needed. It may prove helpful for added data in training machine-learning models or practicing analytics in an academic environment. </a:t>
            </a:r>
            <a:endParaRPr lang="en-US" sz="1500" dirty="0"/>
          </a:p>
          <a:p>
            <a:pPr>
              <a:lnSpc>
                <a:spcPct val="90000"/>
              </a:lnSpc>
            </a:pPr>
            <a:r>
              <a:rPr lang="en-US" sz="1500" dirty="0"/>
              <a:t>In addition, we can conclude that creating unbiased associations or predictions when using PII data for models may be difficult to avoid. And it could bring potential risks when performing the exploratory data analysis and predictive modelling on the synthetic PII data. </a:t>
            </a:r>
          </a:p>
          <a:p>
            <a:pPr>
              <a:lnSpc>
                <a:spcPct val="90000"/>
              </a:lnSpc>
            </a:pPr>
            <a:r>
              <a:rPr lang="en-US" sz="1500" dirty="0"/>
              <a:t>The insights that we learned from synthetic data and adjusted distributions of real data might lead to some coincidental findings that could mimic genuine insights of real data. The process we took of adding additional insights is the generalizable concept that can be applied to a multitude of topics for academia or industry.</a:t>
            </a:r>
          </a:p>
        </p:txBody>
      </p:sp>
    </p:spTree>
    <p:extLst>
      <p:ext uri="{BB962C8B-B14F-4D97-AF65-F5344CB8AC3E}">
        <p14:creationId xmlns:p14="http://schemas.microsoft.com/office/powerpoint/2010/main" val="172016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2222-A8EA-47B4-83B7-6E63B0F24BA3}"/>
              </a:ext>
            </a:extLst>
          </p:cNvPr>
          <p:cNvSpPr>
            <a:spLocks noGrp="1"/>
          </p:cNvSpPr>
          <p:nvPr>
            <p:ph type="title"/>
          </p:nvPr>
        </p:nvSpPr>
        <p:spPr>
          <a:xfrm>
            <a:off x="5035959" y="708462"/>
            <a:ext cx="3979205" cy="1453363"/>
          </a:xfrm>
        </p:spPr>
        <p:txBody>
          <a:bodyPr>
            <a:normAutofit/>
          </a:bodyPr>
          <a:lstStyle/>
          <a:p>
            <a:r>
              <a:rPr lang="en-US" dirty="0"/>
              <a:t>discussion</a:t>
            </a:r>
          </a:p>
        </p:txBody>
      </p:sp>
      <p:sp>
        <p:nvSpPr>
          <p:cNvPr id="3" name="Content Placeholder 2">
            <a:extLst>
              <a:ext uri="{FF2B5EF4-FFF2-40B4-BE49-F238E27FC236}">
                <a16:creationId xmlns:a16="http://schemas.microsoft.com/office/drawing/2014/main" id="{59CBC293-8C4D-4BE2-B68D-273CE3FDC919}"/>
              </a:ext>
            </a:extLst>
          </p:cNvPr>
          <p:cNvSpPr>
            <a:spLocks noGrp="1"/>
          </p:cNvSpPr>
          <p:nvPr>
            <p:ph idx="1"/>
          </p:nvPr>
        </p:nvSpPr>
        <p:spPr>
          <a:xfrm>
            <a:off x="4940708" y="2161825"/>
            <a:ext cx="7156041" cy="4120330"/>
          </a:xfrm>
        </p:spPr>
        <p:txBody>
          <a:bodyPr>
            <a:normAutofit/>
          </a:bodyPr>
          <a:lstStyle/>
          <a:p>
            <a:r>
              <a:rPr lang="en-US" sz="2000" dirty="0"/>
              <a:t>The future of using PII for predictive applications may continue to be behind closed doors</a:t>
            </a:r>
          </a:p>
          <a:p>
            <a:r>
              <a:rPr lang="en-US" sz="2000" dirty="0"/>
              <a:t>Will the government be an enabler or inhibitor for this data practice?</a:t>
            </a:r>
          </a:p>
          <a:p>
            <a:r>
              <a:rPr lang="en-US" sz="2000" dirty="0"/>
              <a:t>More discussion is needed between legal researchers and data scientists to standardize what level of PII can be acceptable to use for predictive applications</a:t>
            </a:r>
          </a:p>
          <a:p>
            <a:r>
              <a:rPr lang="en-US" sz="2000" dirty="0"/>
              <a:t>Next Step: perform additional research in evaluating the differential privacy data generation process</a:t>
            </a:r>
          </a:p>
          <a:p>
            <a:endParaRPr lang="en-US" dirty="0"/>
          </a:p>
          <a:p>
            <a:endParaRPr lang="en-US" dirty="0"/>
          </a:p>
        </p:txBody>
      </p:sp>
      <p:pic>
        <p:nvPicPr>
          <p:cNvPr id="7" name="Picture 6" descr="Graphical user interface&#10;&#10;Description automatically generated with medium confidence">
            <a:extLst>
              <a:ext uri="{FF2B5EF4-FFF2-40B4-BE49-F238E27FC236}">
                <a16:creationId xmlns:a16="http://schemas.microsoft.com/office/drawing/2014/main" id="{822CD60D-1344-4C1A-81FE-8326AD9E2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5" y="368942"/>
            <a:ext cx="4437162" cy="250699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9" name="Picture 8" descr="A picture containing graphical user interface&#10;&#10;Description automatically generated">
            <a:extLst>
              <a:ext uri="{FF2B5EF4-FFF2-40B4-BE49-F238E27FC236}">
                <a16:creationId xmlns:a16="http://schemas.microsoft.com/office/drawing/2014/main" id="{597403A0-711B-4D3E-BF85-67F05B4E2C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699" y="3136145"/>
            <a:ext cx="4309855" cy="2912230"/>
          </a:xfrm>
          <a:prstGeom prst="rect">
            <a:avLst/>
          </a:prstGeom>
        </p:spPr>
      </p:pic>
    </p:spTree>
    <p:extLst>
      <p:ext uri="{BB962C8B-B14F-4D97-AF65-F5344CB8AC3E}">
        <p14:creationId xmlns:p14="http://schemas.microsoft.com/office/powerpoint/2010/main" val="163412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2222-A8EA-47B4-83B7-6E63B0F24BA3}"/>
              </a:ext>
            </a:extLst>
          </p:cNvPr>
          <p:cNvSpPr>
            <a:spLocks noGrp="1"/>
          </p:cNvSpPr>
          <p:nvPr>
            <p:ph type="title"/>
          </p:nvPr>
        </p:nvSpPr>
        <p:spPr>
          <a:xfrm>
            <a:off x="397043" y="0"/>
            <a:ext cx="10131425" cy="1456267"/>
          </a:xfrm>
        </p:spPr>
        <p:txBody>
          <a:bodyPr/>
          <a:lstStyle/>
          <a:p>
            <a:r>
              <a:rPr lang="en-US" dirty="0"/>
              <a:t>Additional references</a:t>
            </a:r>
          </a:p>
        </p:txBody>
      </p:sp>
      <p:sp>
        <p:nvSpPr>
          <p:cNvPr id="3" name="Content Placeholder 2">
            <a:extLst>
              <a:ext uri="{FF2B5EF4-FFF2-40B4-BE49-F238E27FC236}">
                <a16:creationId xmlns:a16="http://schemas.microsoft.com/office/drawing/2014/main" id="{59CBC293-8C4D-4BE2-B68D-273CE3FDC919}"/>
              </a:ext>
            </a:extLst>
          </p:cNvPr>
          <p:cNvSpPr>
            <a:spLocks noGrp="1"/>
          </p:cNvSpPr>
          <p:nvPr>
            <p:ph idx="1"/>
          </p:nvPr>
        </p:nvSpPr>
        <p:spPr>
          <a:xfrm>
            <a:off x="216569" y="1058780"/>
            <a:ext cx="5879431" cy="5462336"/>
          </a:xfrm>
        </p:spPr>
        <p:txBody>
          <a:bodyPr>
            <a:normAutofit fontScale="40000" lnSpcReduction="20000"/>
          </a:bodyPr>
          <a:lstStyle/>
          <a:p>
            <a:r>
              <a:rPr lang="en-US" sz="3500" dirty="0" err="1"/>
              <a:t>Bellovin</a:t>
            </a:r>
            <a:r>
              <a:rPr lang="en-US" sz="3500" dirty="0"/>
              <a:t>, S. M., Dutta, P. K., &amp; </a:t>
            </a:r>
            <a:r>
              <a:rPr lang="en-US" sz="3500" dirty="0" err="1"/>
              <a:t>Reitinger</a:t>
            </a:r>
            <a:r>
              <a:rPr lang="en-US" sz="3500" dirty="0"/>
              <a:t>, N. (2019). Privacy and synthetic datasets. In Stan. Tech. L. Rev., 22, 1. https://law.stanford.edu/wp-content/uploads/2019/01/Bellovin_20190129.pdf</a:t>
            </a:r>
          </a:p>
          <a:p>
            <a:endParaRPr lang="en-US" sz="3500" dirty="0"/>
          </a:p>
          <a:p>
            <a:r>
              <a:rPr lang="en-US" sz="3500" dirty="0"/>
              <a:t>Bhuiyan, Johana. (2021, March 24). This is what happens when ICE asks Google for your user information. Yahoo News. https://news.yahoo.com/happens-ice-asks-google-user-120018014.html</a:t>
            </a:r>
          </a:p>
          <a:p>
            <a:endParaRPr lang="en-US" sz="3500" dirty="0"/>
          </a:p>
          <a:p>
            <a:r>
              <a:rPr lang="en-US" sz="3500" dirty="0"/>
              <a:t>Montes, Juan and Alicia A. Caldwell. (2021, March 24). Men Looking for Work Drive Surge in Illegal Crossings at the U.S. Border. The Wall Street Journal. https://www.wsj.com/articles/men-looking-for-work-drive-migrant-surge-at-the-u-s-border-11616624482?reflink=desktopwebshare_permalink</a:t>
            </a:r>
          </a:p>
          <a:p>
            <a:endParaRPr lang="en-US" sz="3500" dirty="0"/>
          </a:p>
          <a:p>
            <a:r>
              <a:rPr lang="en-US" sz="3500" dirty="0"/>
              <a:t>Plummer, Libby. (2017, August 22). This is how Netflix's top-secret recommendation system works. In Wired. https://www.wired.co.uk/article/how-do-netflixs-algorithms-work-machine-learning-helps-to-predict-what-viewers-will-like</a:t>
            </a:r>
          </a:p>
          <a:p>
            <a:endParaRPr lang="en-US" sz="3500" dirty="0"/>
          </a:p>
          <a:p>
            <a:r>
              <a:rPr lang="en-US" sz="3500" dirty="0"/>
              <a:t>Raghunathan, T. E., Reiter, J. P. and Rubin, D. B. (2003). Multiple imputation for statistical disclosure limitation. J. Off. Statist. 19, 1-16. http://www2.stat.duke.edu/~jerry/Papers/jos03.pdf</a:t>
            </a:r>
          </a:p>
          <a:p>
            <a:endParaRPr lang="en-US" sz="2400" dirty="0"/>
          </a:p>
        </p:txBody>
      </p:sp>
      <p:sp>
        <p:nvSpPr>
          <p:cNvPr id="4" name="Content Placeholder 2">
            <a:extLst>
              <a:ext uri="{FF2B5EF4-FFF2-40B4-BE49-F238E27FC236}">
                <a16:creationId xmlns:a16="http://schemas.microsoft.com/office/drawing/2014/main" id="{D90F99EA-952D-49D8-8957-6AE4A4B8542D}"/>
              </a:ext>
            </a:extLst>
          </p:cNvPr>
          <p:cNvSpPr txBox="1">
            <a:spLocks/>
          </p:cNvSpPr>
          <p:nvPr/>
        </p:nvSpPr>
        <p:spPr>
          <a:xfrm>
            <a:off x="6276474" y="926432"/>
            <a:ext cx="5879431" cy="5462336"/>
          </a:xfrm>
          <a:prstGeom prst="rect">
            <a:avLst/>
          </a:prstGeom>
        </p:spPr>
        <p:txBody>
          <a:bodyPr vert="horz" lIns="91440" tIns="45720" rIns="91440" bIns="45720" rtlCol="0" anchor="ctr">
            <a:normAutofit fontScale="400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sz="3500" dirty="0"/>
              <a:t>Hong, Jason I., Jennifer D. Ng, Scott Lederer, and James A. </a:t>
            </a:r>
            <a:r>
              <a:rPr lang="en-US" sz="3500" dirty="0" err="1"/>
              <a:t>Landay</a:t>
            </a:r>
            <a:r>
              <a:rPr lang="en-US" sz="3500" dirty="0"/>
              <a:t>. (2004). Privacy risk models for designing privacy-sensitive ubiquitous computing systems. In Proceedings of the 5th conference on Designing interactive systems: processes, practices, methods, and techniques (DIS '04).</a:t>
            </a:r>
          </a:p>
          <a:p>
            <a:r>
              <a:rPr lang="en-US" sz="3500" dirty="0"/>
              <a:t>Reiter, J., &amp; Drechsler, J. (2010). Releasing Multiply-imputed Synthetic Data Generated In Two Stages To Protect Confidentiality. In </a:t>
            </a:r>
            <a:r>
              <a:rPr lang="en-US" sz="3500" dirty="0" err="1"/>
              <a:t>Statistica</a:t>
            </a:r>
            <a:r>
              <a:rPr lang="en-US" sz="3500" dirty="0"/>
              <a:t> </a:t>
            </a:r>
            <a:r>
              <a:rPr lang="en-US" sz="3500" dirty="0" err="1"/>
              <a:t>Sinica</a:t>
            </a:r>
            <a:r>
              <a:rPr lang="en-US" sz="3500" dirty="0"/>
              <a:t>, 20(1), 405-421. http://www.jstor.org/stable/24308998</a:t>
            </a:r>
          </a:p>
          <a:p>
            <a:endParaRPr lang="en-US" sz="3500" dirty="0"/>
          </a:p>
          <a:p>
            <a:r>
              <a:rPr lang="en-US" sz="3500" dirty="0"/>
              <a:t>Xiang, </a:t>
            </a:r>
            <a:r>
              <a:rPr lang="en-US" sz="3500" dirty="0" err="1"/>
              <a:t>Xiayu</a:t>
            </a:r>
            <a:r>
              <a:rPr lang="en-US" sz="3500" dirty="0"/>
              <a:t>., Duan, </a:t>
            </a:r>
            <a:r>
              <a:rPr lang="en-US" sz="3500" dirty="0" err="1"/>
              <a:t>Shaoming</a:t>
            </a:r>
            <a:r>
              <a:rPr lang="en-US" sz="3500" dirty="0"/>
              <a:t>., Pan, </a:t>
            </a:r>
            <a:r>
              <a:rPr lang="en-US" sz="3500" dirty="0" err="1"/>
              <a:t>Hezhong</a:t>
            </a:r>
            <a:r>
              <a:rPr lang="en-US" sz="3500" dirty="0"/>
              <a:t>., Han, </a:t>
            </a:r>
            <a:r>
              <a:rPr lang="en-US" sz="3500" dirty="0" err="1"/>
              <a:t>Peiyi</a:t>
            </a:r>
            <a:r>
              <a:rPr lang="en-US" sz="3500" dirty="0"/>
              <a:t>., Cao, </a:t>
            </a:r>
            <a:r>
              <a:rPr lang="en-US" sz="3500" dirty="0" err="1"/>
              <a:t>Jiahao</a:t>
            </a:r>
            <a:r>
              <a:rPr lang="en-US" sz="3500" dirty="0"/>
              <a:t>., and Liu, </a:t>
            </a:r>
            <a:r>
              <a:rPr lang="en-US" sz="3500" dirty="0" err="1"/>
              <a:t>Chuanyi</a:t>
            </a:r>
            <a:r>
              <a:rPr lang="en-US" sz="3500" dirty="0"/>
              <a:t>. (2020). From One-hot Encoding to Privacy-preserving Synthetic Electronic Health Records Embedding. In Proceedings of the 2020 International Conference on Cyberspace Innovation of Advanced Technologies (CIAT 2020). </a:t>
            </a:r>
            <a:r>
              <a:rPr lang="en-US" sz="3500" dirty="0" err="1"/>
              <a:t>DOI:https</a:t>
            </a:r>
            <a:r>
              <a:rPr lang="en-US" sz="3500" dirty="0"/>
              <a:t>://doi.org/10.1145/3444370.3444605</a:t>
            </a:r>
          </a:p>
          <a:p>
            <a:endParaRPr lang="en-US" sz="3500" dirty="0"/>
          </a:p>
          <a:p>
            <a:r>
              <a:rPr lang="en-US" sz="3500" dirty="0"/>
              <a:t>Yale, Andrew., </a:t>
            </a:r>
            <a:r>
              <a:rPr lang="en-US" sz="3500" dirty="0" err="1"/>
              <a:t>Saloni</a:t>
            </a:r>
            <a:r>
              <a:rPr lang="en-US" sz="3500" dirty="0"/>
              <a:t> Dash, </a:t>
            </a:r>
            <a:r>
              <a:rPr lang="en-US" sz="3500" dirty="0" err="1"/>
              <a:t>Ritik</a:t>
            </a:r>
            <a:r>
              <a:rPr lang="en-US" sz="3500" dirty="0"/>
              <a:t> Dutta, Isabelle Guyon, Adrien </a:t>
            </a:r>
            <a:r>
              <a:rPr lang="en-US" sz="3500" dirty="0" err="1"/>
              <a:t>Pavao</a:t>
            </a:r>
            <a:r>
              <a:rPr lang="en-US" sz="3500" dirty="0"/>
              <a:t>, and Kristin P. Bennett. (2019). Assessing privacy and quality of synthetic health data. In Proceedings of the Conference on Artificial Intelligence for Data Discovery and Reuse (AIDR '19). </a:t>
            </a:r>
            <a:r>
              <a:rPr lang="en-US" sz="3500" dirty="0" err="1"/>
              <a:t>DOI:https</a:t>
            </a:r>
            <a:r>
              <a:rPr lang="en-US" sz="3500" dirty="0"/>
              <a:t>://doi.org/10.1145/3359115.3359124</a:t>
            </a:r>
          </a:p>
          <a:p>
            <a:endParaRPr lang="en-US" sz="3500" dirty="0"/>
          </a:p>
          <a:p>
            <a:r>
              <a:rPr lang="en-US" sz="3500" dirty="0"/>
              <a:t>Immigration Customs Enforcement (ICE). (2020). Refugees and Asylees 2019 Data Tables. Immigration Statistics. https://www.dhs.gov/immigration-statistics/refugees-asylees</a:t>
            </a:r>
            <a:endParaRPr lang="en-US" sz="2400" dirty="0"/>
          </a:p>
        </p:txBody>
      </p:sp>
    </p:spTree>
    <p:extLst>
      <p:ext uri="{BB962C8B-B14F-4D97-AF65-F5344CB8AC3E}">
        <p14:creationId xmlns:p14="http://schemas.microsoft.com/office/powerpoint/2010/main" val="3606146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942222-A8EA-47B4-83B7-6E63B0F24BA3}"/>
              </a:ext>
            </a:extLst>
          </p:cNvPr>
          <p:cNvSpPr>
            <a:spLocks noGrp="1"/>
          </p:cNvSpPr>
          <p:nvPr>
            <p:ph type="title"/>
          </p:nvPr>
        </p:nvSpPr>
        <p:spPr>
          <a:xfrm>
            <a:off x="685799" y="1150076"/>
            <a:ext cx="3659389" cy="4557849"/>
          </a:xfrm>
        </p:spPr>
        <p:txBody>
          <a:bodyPr>
            <a:normAutofit/>
          </a:bodyPr>
          <a:lstStyle/>
          <a:p>
            <a:pPr algn="r"/>
            <a:r>
              <a:rPr lang="en-US" sz="2800"/>
              <a:t>acknowledgements</a:t>
            </a:r>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9CBC293-8C4D-4BE2-B68D-273CE3FDC919}"/>
              </a:ext>
            </a:extLst>
          </p:cNvPr>
          <p:cNvSpPr>
            <a:spLocks noGrp="1"/>
          </p:cNvSpPr>
          <p:nvPr>
            <p:ph idx="1"/>
          </p:nvPr>
        </p:nvSpPr>
        <p:spPr>
          <a:xfrm>
            <a:off x="4988658" y="1150076"/>
            <a:ext cx="6517543" cy="4557849"/>
          </a:xfrm>
        </p:spPr>
        <p:txBody>
          <a:bodyPr>
            <a:normAutofit/>
          </a:bodyPr>
          <a:lstStyle/>
          <a:p>
            <a:pPr marL="0" indent="0">
              <a:buNone/>
            </a:pPr>
            <a:r>
              <a:rPr lang="en-US"/>
              <a:t>We thank Dr. Jacqueline </a:t>
            </a:r>
            <a:r>
              <a:rPr lang="en-US" err="1"/>
              <a:t>Serigos</a:t>
            </a:r>
            <a:r>
              <a:rPr lang="en-US"/>
              <a:t> (George Mason University) and Dr. Amir Jafari (George Washington University) for reviewing our paper and providing helpful feedback</a:t>
            </a:r>
          </a:p>
        </p:txBody>
      </p:sp>
    </p:spTree>
    <p:extLst>
      <p:ext uri="{BB962C8B-B14F-4D97-AF65-F5344CB8AC3E}">
        <p14:creationId xmlns:p14="http://schemas.microsoft.com/office/powerpoint/2010/main" val="11488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6D95BA-5DEA-4969-83AE-052DB82DC8A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0" name="Rectangle 9">
            <a:extLst>
              <a:ext uri="{FF2B5EF4-FFF2-40B4-BE49-F238E27FC236}">
                <a16:creationId xmlns:a16="http://schemas.microsoft.com/office/drawing/2014/main" id="{5CEE3B40-0719-467B-A4F7-B7D14A4AC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ny question marks on black background">
            <a:extLst>
              <a:ext uri="{FF2B5EF4-FFF2-40B4-BE49-F238E27FC236}">
                <a16:creationId xmlns:a16="http://schemas.microsoft.com/office/drawing/2014/main" id="{FE4F5F4B-2D82-4708-8B4B-8D7FD73C5200}"/>
              </a:ext>
            </a:extLst>
          </p:cNvPr>
          <p:cNvPicPr>
            <a:picLocks noChangeAspect="1"/>
          </p:cNvPicPr>
          <p:nvPr/>
        </p:nvPicPr>
        <p:blipFill rotWithShape="1">
          <a:blip r:embed="rId4">
            <a:alphaModFix amt="20000"/>
          </a:blip>
          <a:srcRect t="7787"/>
          <a:stretch/>
        </p:blipFill>
        <p:spPr>
          <a:xfrm>
            <a:off x="20" y="10"/>
            <a:ext cx="12191980" cy="6857990"/>
          </a:xfrm>
          <a:prstGeom prst="rect">
            <a:avLst/>
          </a:prstGeom>
        </p:spPr>
      </p:pic>
      <p:pic>
        <p:nvPicPr>
          <p:cNvPr id="12" name="Picture 11">
            <a:extLst>
              <a:ext uri="{FF2B5EF4-FFF2-40B4-BE49-F238E27FC236}">
                <a16:creationId xmlns:a16="http://schemas.microsoft.com/office/drawing/2014/main" id="{8D2D1CDE-6BAA-430B-9048-78C5BBF8CF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F942222-A8EA-47B4-83B7-6E63B0F24BA3}"/>
              </a:ext>
            </a:extLst>
          </p:cNvPr>
          <p:cNvSpPr>
            <a:spLocks noGrp="1"/>
          </p:cNvSpPr>
          <p:nvPr>
            <p:ph type="title"/>
          </p:nvPr>
        </p:nvSpPr>
        <p:spPr>
          <a:xfrm>
            <a:off x="933450" y="1964267"/>
            <a:ext cx="10226675" cy="2421464"/>
          </a:xfrm>
        </p:spPr>
        <p:txBody>
          <a:bodyPr vert="horz" lIns="91440" tIns="45720" rIns="91440" bIns="45720" rtlCol="0" anchor="b">
            <a:normAutofit/>
          </a:bodyPr>
          <a:lstStyle/>
          <a:p>
            <a:pPr algn="ctr">
              <a:lnSpc>
                <a:spcPct val="90000"/>
              </a:lnSpc>
            </a:pPr>
            <a:r>
              <a:rPr lang="en-US" sz="2600" dirty="0"/>
              <a:t>Questions?</a:t>
            </a:r>
            <a:br>
              <a:rPr lang="en-US" sz="2600" dirty="0"/>
            </a:br>
            <a:br>
              <a:rPr lang="en-US" sz="2600" dirty="0"/>
            </a:br>
            <a:br>
              <a:rPr lang="en-US" sz="2600" dirty="0"/>
            </a:br>
            <a:r>
              <a:rPr lang="en-US" sz="2600" dirty="0"/>
              <a:t>All code and data is available here:</a:t>
            </a:r>
            <a:br>
              <a:rPr lang="en-US" sz="2600" dirty="0"/>
            </a:br>
            <a:r>
              <a:rPr lang="en-US" sz="2600" dirty="0">
                <a:hlinkClick r:id="rId5">
                  <a:extLst>
                    <a:ext uri="{A12FA001-AC4F-418D-AE19-62706E023703}">
                      <ahyp:hlinkClr xmlns:ahyp="http://schemas.microsoft.com/office/drawing/2018/hyperlinkcolor" val="tx"/>
                    </a:ext>
                  </a:extLst>
                </a:hlinkClick>
              </a:rPr>
              <a:t>https://github.com/mwilchek/Differential-Privacy-Synthetic-PII</a:t>
            </a:r>
            <a:r>
              <a:rPr lang="en-US" sz="2600" dirty="0"/>
              <a:t> </a:t>
            </a:r>
          </a:p>
        </p:txBody>
      </p:sp>
    </p:spTree>
    <p:extLst>
      <p:ext uri="{BB962C8B-B14F-4D97-AF65-F5344CB8AC3E}">
        <p14:creationId xmlns:p14="http://schemas.microsoft.com/office/powerpoint/2010/main" val="274253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942222-A8EA-47B4-83B7-6E63B0F24BA3}"/>
              </a:ext>
            </a:extLst>
          </p:cNvPr>
          <p:cNvSpPr>
            <a:spLocks noGrp="1"/>
          </p:cNvSpPr>
          <p:nvPr>
            <p:ph type="title"/>
          </p:nvPr>
        </p:nvSpPr>
        <p:spPr>
          <a:xfrm>
            <a:off x="685799" y="1150076"/>
            <a:ext cx="3659389" cy="4557849"/>
          </a:xfrm>
        </p:spPr>
        <p:txBody>
          <a:bodyPr>
            <a:normAutofit/>
          </a:bodyPr>
          <a:lstStyle/>
          <a:p>
            <a:pPr algn="r"/>
            <a:r>
              <a:rPr lang="en-US" dirty="0"/>
              <a:t>Agenda</a:t>
            </a:r>
            <a:endParaRPr lang="en-US"/>
          </a:p>
        </p:txBody>
      </p:sp>
      <p:cxnSp>
        <p:nvCxnSpPr>
          <p:cNvPr id="10"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9CBC293-8C4D-4BE2-B68D-273CE3FDC919}"/>
              </a:ext>
            </a:extLst>
          </p:cNvPr>
          <p:cNvSpPr>
            <a:spLocks noGrp="1"/>
          </p:cNvSpPr>
          <p:nvPr>
            <p:ph idx="1"/>
          </p:nvPr>
        </p:nvSpPr>
        <p:spPr>
          <a:xfrm>
            <a:off x="4988658" y="1150076"/>
            <a:ext cx="6517543" cy="4557849"/>
          </a:xfrm>
        </p:spPr>
        <p:txBody>
          <a:bodyPr>
            <a:normAutofit/>
          </a:bodyPr>
          <a:lstStyle/>
          <a:p>
            <a:r>
              <a:rPr lang="en-US"/>
              <a:t>Introduction</a:t>
            </a:r>
          </a:p>
          <a:p>
            <a:r>
              <a:rPr lang="en-US"/>
              <a:t>Related Work</a:t>
            </a:r>
          </a:p>
          <a:p>
            <a:r>
              <a:rPr lang="en-US"/>
              <a:t>Proposed Synthetic Data Generation Method</a:t>
            </a:r>
          </a:p>
          <a:p>
            <a:r>
              <a:rPr lang="en-US"/>
              <a:t>Validation of Synthetic Data Inference</a:t>
            </a:r>
          </a:p>
          <a:p>
            <a:r>
              <a:rPr lang="en-US"/>
              <a:t>Experimental Modelling Results</a:t>
            </a:r>
          </a:p>
          <a:p>
            <a:r>
              <a:rPr lang="en-US"/>
              <a:t>Conclusion</a:t>
            </a:r>
          </a:p>
          <a:p>
            <a:r>
              <a:rPr lang="en-US"/>
              <a:t>Discussion </a:t>
            </a:r>
          </a:p>
        </p:txBody>
      </p:sp>
    </p:spTree>
    <p:extLst>
      <p:ext uri="{BB962C8B-B14F-4D97-AF65-F5344CB8AC3E}">
        <p14:creationId xmlns:p14="http://schemas.microsoft.com/office/powerpoint/2010/main" val="17024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2222-A8EA-47B4-83B7-6E63B0F24BA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9CBC293-8C4D-4BE2-B68D-273CE3FDC919}"/>
              </a:ext>
            </a:extLst>
          </p:cNvPr>
          <p:cNvSpPr>
            <a:spLocks noGrp="1"/>
          </p:cNvSpPr>
          <p:nvPr>
            <p:ph idx="1"/>
          </p:nvPr>
        </p:nvSpPr>
        <p:spPr>
          <a:xfrm>
            <a:off x="477499" y="1551408"/>
            <a:ext cx="8029686" cy="4145792"/>
          </a:xfrm>
        </p:spPr>
        <p:txBody>
          <a:bodyPr>
            <a:normAutofit/>
          </a:bodyPr>
          <a:lstStyle/>
          <a:p>
            <a:pPr marL="0" indent="0">
              <a:spcAft>
                <a:spcPts val="0"/>
              </a:spcAft>
              <a:buNone/>
            </a:pPr>
            <a:r>
              <a:rPr lang="en-US" dirty="0"/>
              <a:t>Synthetic data continues to be desirable across research and industry</a:t>
            </a:r>
          </a:p>
          <a:p>
            <a:pPr>
              <a:spcAft>
                <a:spcPts val="0"/>
              </a:spcAft>
            </a:pPr>
            <a:r>
              <a:rPr lang="en-US" dirty="0"/>
              <a:t>Ability to create as much data needed</a:t>
            </a:r>
          </a:p>
          <a:p>
            <a:pPr>
              <a:spcAft>
                <a:spcPts val="0"/>
              </a:spcAft>
            </a:pPr>
            <a:r>
              <a:rPr lang="en-US" dirty="0"/>
              <a:t>Ability to label/annotate the data during the generation</a:t>
            </a:r>
          </a:p>
          <a:p>
            <a:pPr>
              <a:spcAft>
                <a:spcPts val="0"/>
              </a:spcAft>
            </a:pPr>
            <a:r>
              <a:rPr lang="en-US" dirty="0"/>
              <a:t>Avoids the collection of data that may be too difficult to obtain</a:t>
            </a:r>
          </a:p>
          <a:p>
            <a:pPr marL="0" indent="0">
              <a:spcAft>
                <a:spcPts val="0"/>
              </a:spcAft>
              <a:buNone/>
            </a:pPr>
            <a:r>
              <a:rPr lang="en-US" dirty="0"/>
              <a:t>Synthetic Personally Identifiable Information (PII) can still be tricky to generate</a:t>
            </a:r>
          </a:p>
          <a:p>
            <a:pPr>
              <a:spcAft>
                <a:spcPts val="0"/>
              </a:spcAft>
            </a:pPr>
            <a:r>
              <a:rPr lang="en-US" dirty="0"/>
              <a:t>Often not accurate or a true replica of actual PII data</a:t>
            </a:r>
          </a:p>
          <a:p>
            <a:pPr>
              <a:spcAft>
                <a:spcPts val="0"/>
              </a:spcAft>
            </a:pPr>
            <a:r>
              <a:rPr lang="en-US" dirty="0"/>
              <a:t>Common machine-learning techniques, like GANs, are vulnerable to privacy leakage</a:t>
            </a:r>
          </a:p>
          <a:p>
            <a:pPr marL="0" indent="0">
              <a:buNone/>
            </a:pPr>
            <a:endParaRPr lang="en-US" dirty="0"/>
          </a:p>
          <a:p>
            <a:pPr marL="0" indent="0">
              <a:buNone/>
            </a:pPr>
            <a:r>
              <a:rPr lang="en-US" dirty="0"/>
              <a:t>We propose a novel solution for synthetic PII that avoids these common challenges, but discuss risks how synthetic PII may impact machine-learning applications </a:t>
            </a:r>
          </a:p>
        </p:txBody>
      </p:sp>
      <p:pic>
        <p:nvPicPr>
          <p:cNvPr id="5" name="Picture 4">
            <a:extLst>
              <a:ext uri="{FF2B5EF4-FFF2-40B4-BE49-F238E27FC236}">
                <a16:creationId xmlns:a16="http://schemas.microsoft.com/office/drawing/2014/main" id="{FF6381F1-98B4-4F87-BBD6-54E259167E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499" y="2306984"/>
            <a:ext cx="3477761" cy="2485150"/>
          </a:xfrm>
          <a:prstGeom prst="rect">
            <a:avLst/>
          </a:prstGeom>
        </p:spPr>
      </p:pic>
    </p:spTree>
    <p:extLst>
      <p:ext uri="{BB962C8B-B14F-4D97-AF65-F5344CB8AC3E}">
        <p14:creationId xmlns:p14="http://schemas.microsoft.com/office/powerpoint/2010/main" val="328660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2222-A8EA-47B4-83B7-6E63B0F24BA3}"/>
              </a:ext>
            </a:extLst>
          </p:cNvPr>
          <p:cNvSpPr>
            <a:spLocks noGrp="1"/>
          </p:cNvSpPr>
          <p:nvPr>
            <p:ph type="title"/>
          </p:nvPr>
        </p:nvSpPr>
        <p:spPr>
          <a:xfrm>
            <a:off x="571501" y="147602"/>
            <a:ext cx="10131425" cy="1456267"/>
          </a:xfrm>
        </p:spPr>
        <p:txBody>
          <a:bodyPr/>
          <a:lstStyle/>
          <a:p>
            <a:r>
              <a:rPr lang="en-US" dirty="0"/>
              <a:t>Related work</a:t>
            </a:r>
          </a:p>
        </p:txBody>
      </p:sp>
      <p:graphicFrame>
        <p:nvGraphicFramePr>
          <p:cNvPr id="4" name="Table 5">
            <a:extLst>
              <a:ext uri="{FF2B5EF4-FFF2-40B4-BE49-F238E27FC236}">
                <a16:creationId xmlns:a16="http://schemas.microsoft.com/office/drawing/2014/main" id="{506F0871-A3B9-477E-A7DC-E2A4C9D06FE6}"/>
              </a:ext>
            </a:extLst>
          </p:cNvPr>
          <p:cNvGraphicFramePr>
            <a:graphicFrameLocks noGrp="1"/>
          </p:cNvGraphicFramePr>
          <p:nvPr>
            <p:ph idx="1"/>
            <p:extLst>
              <p:ext uri="{D42A27DB-BD31-4B8C-83A1-F6EECF244321}">
                <p14:modId xmlns:p14="http://schemas.microsoft.com/office/powerpoint/2010/main" val="1266344886"/>
              </p:ext>
            </p:extLst>
          </p:nvPr>
        </p:nvGraphicFramePr>
        <p:xfrm>
          <a:off x="81644" y="1842157"/>
          <a:ext cx="5802086" cy="4724400"/>
        </p:xfrm>
        <a:graphic>
          <a:graphicData uri="http://schemas.openxmlformats.org/drawingml/2006/table">
            <a:tbl>
              <a:tblPr bandCol="1">
                <a:tableStyleId>{BDBED569-4797-4DF1-A0F4-6AAB3CD982D8}</a:tableStyleId>
              </a:tblPr>
              <a:tblGrid>
                <a:gridCol w="2901043">
                  <a:extLst>
                    <a:ext uri="{9D8B030D-6E8A-4147-A177-3AD203B41FA5}">
                      <a16:colId xmlns:a16="http://schemas.microsoft.com/office/drawing/2014/main" val="3801597182"/>
                    </a:ext>
                  </a:extLst>
                </a:gridCol>
                <a:gridCol w="2901043">
                  <a:extLst>
                    <a:ext uri="{9D8B030D-6E8A-4147-A177-3AD203B41FA5}">
                      <a16:colId xmlns:a16="http://schemas.microsoft.com/office/drawing/2014/main" val="4139165830"/>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dirty="0"/>
                        <a:t>Yale, A., Dash, S., Dutta, R., Guyon, I., </a:t>
                      </a:r>
                      <a:r>
                        <a:rPr lang="en-US" sz="1400" b="0" dirty="0" err="1"/>
                        <a:t>Pavao</a:t>
                      </a:r>
                      <a:r>
                        <a:rPr lang="en-US" sz="1400" b="0" dirty="0"/>
                        <a:t>, A., &amp; Bennett, K. (2019, April). </a:t>
                      </a:r>
                      <a:r>
                        <a:rPr lang="en-US" sz="1400" b="1" dirty="0"/>
                        <a:t>Privacy preserving synthetic health data</a:t>
                      </a:r>
                      <a:r>
                        <a:rPr lang="en-US" sz="1400" b="0" dirty="0"/>
                        <a:t>. In ESANN 2019-European Symposium on Artificial Neural Networks, Computational Intelligence and Machine Learning.</a:t>
                      </a:r>
                      <a:endParaRPr lang="en-US" dirty="0"/>
                    </a:p>
                  </a:txBody>
                  <a:tcPr/>
                </a:tc>
                <a:tc>
                  <a:txBody>
                    <a:bodyPr/>
                    <a:lstStyle/>
                    <a:p>
                      <a:pPr marL="285750" indent="-285750">
                        <a:buFont typeface="Arial" panose="020B0604020202020204" pitchFamily="34" charset="0"/>
                        <a:buChar char="•"/>
                      </a:pPr>
                      <a:r>
                        <a:rPr lang="en-US" sz="1400" b="0" dirty="0"/>
                        <a:t>Developed a Wasserstein Generative Adversarial Network (WGAN) </a:t>
                      </a:r>
                    </a:p>
                    <a:p>
                      <a:pPr marL="285750" indent="-285750">
                        <a:buFont typeface="Arial" panose="020B0604020202020204" pitchFamily="34" charset="0"/>
                        <a:buChar char="•"/>
                      </a:pPr>
                      <a:r>
                        <a:rPr lang="en-US" sz="1400" b="0" dirty="0"/>
                        <a:t>Trained from the dataset MIMIC-III (Medical Information Mart for Intensive Care)</a:t>
                      </a:r>
                    </a:p>
                    <a:p>
                      <a:pPr marL="285750" indent="-285750">
                        <a:buFont typeface="Arial" panose="020B0604020202020204" pitchFamily="34" charset="0"/>
                        <a:buChar char="•"/>
                      </a:pPr>
                      <a:r>
                        <a:rPr lang="en-US" sz="1400" b="0" dirty="0"/>
                        <a:t>Also known as “</a:t>
                      </a:r>
                      <a:r>
                        <a:rPr lang="en-US" sz="1400" b="0" dirty="0" err="1"/>
                        <a:t>HealthGAN</a:t>
                      </a:r>
                      <a:r>
                        <a:rPr lang="en-US" sz="1400" b="0" dirty="0"/>
                        <a:t>”</a:t>
                      </a:r>
                    </a:p>
                    <a:p>
                      <a:pPr marL="285750" indent="-285750">
                        <a:buFont typeface="Arial" panose="020B0604020202020204" pitchFamily="34" charset="0"/>
                        <a:buChar char="•"/>
                      </a:pPr>
                      <a:r>
                        <a:rPr lang="en-US" sz="1400" b="0" dirty="0"/>
                        <a:t>Evaluated the GAN if a record could leak actual PII</a:t>
                      </a:r>
                    </a:p>
                    <a:p>
                      <a:pPr marL="285750" indent="-285750">
                        <a:buFont typeface="Arial" panose="020B0604020202020204" pitchFamily="34" charset="0"/>
                        <a:buChar char="•"/>
                      </a:pPr>
                      <a:r>
                        <a:rPr lang="en-US" sz="1400" b="0" dirty="0"/>
                        <a:t>Always found some level of privacy leakage </a:t>
                      </a:r>
                    </a:p>
                  </a:txBody>
                  <a:tcPr/>
                </a:tc>
                <a:extLst>
                  <a:ext uri="{0D108BD9-81ED-4DB2-BD59-A6C34878D82A}">
                    <a16:rowId xmlns:a16="http://schemas.microsoft.com/office/drawing/2014/main" val="3864035458"/>
                  </a:ext>
                </a:extLst>
              </a:tr>
              <a:tr h="370840">
                <a:tc>
                  <a:txBody>
                    <a:bodyPr/>
                    <a:lstStyle/>
                    <a:p>
                      <a:r>
                        <a:rPr lang="en-US" sz="1400" dirty="0"/>
                        <a:t>Reiter, J., &amp; Drechsler, J. (2010). </a:t>
                      </a:r>
                      <a:r>
                        <a:rPr lang="en-US" sz="1400" b="1" dirty="0"/>
                        <a:t>Releasing Multiply-imputed Synthetic Data Generated In Two Stages To Protect Confidentiality</a:t>
                      </a:r>
                      <a:r>
                        <a:rPr lang="en-US" sz="1400" dirty="0"/>
                        <a:t>. In </a:t>
                      </a:r>
                      <a:r>
                        <a:rPr lang="en-US" sz="1400" dirty="0" err="1"/>
                        <a:t>Statistica</a:t>
                      </a:r>
                      <a:r>
                        <a:rPr lang="en-US" sz="1400" dirty="0"/>
                        <a:t> </a:t>
                      </a:r>
                      <a:r>
                        <a:rPr lang="en-US" sz="1400" dirty="0" err="1"/>
                        <a:t>Sinica</a:t>
                      </a:r>
                      <a:r>
                        <a:rPr lang="en-US" sz="1400" dirty="0"/>
                        <a:t>, 20(1), 405-421.</a:t>
                      </a:r>
                      <a:endParaRPr lang="en-US" sz="1400" i="1" dirty="0"/>
                    </a:p>
                  </a:txBody>
                  <a:tcPr/>
                </a:tc>
                <a:tc>
                  <a:txBody>
                    <a:bodyPr/>
                    <a:lstStyle/>
                    <a:p>
                      <a:pPr marL="285750" indent="-285750">
                        <a:buFont typeface="Arial" panose="020B0604020202020204" pitchFamily="34" charset="0"/>
                        <a:buChar char="•"/>
                      </a:pPr>
                      <a:r>
                        <a:rPr lang="en-US" sz="1400" dirty="0"/>
                        <a:t>Propose a two-stage synthesis algorithm that imputes random values over the actual data</a:t>
                      </a:r>
                    </a:p>
                    <a:p>
                      <a:pPr marL="285750" indent="-285750">
                        <a:buFont typeface="Arial" panose="020B0604020202020204" pitchFamily="34" charset="0"/>
                        <a:buChar char="•"/>
                      </a:pPr>
                      <a:r>
                        <a:rPr lang="en-US" sz="1400" dirty="0"/>
                        <a:t>May continually impute repeatedly for certain values to drive down variance and lower chances of privacy leakage</a:t>
                      </a:r>
                    </a:p>
                    <a:p>
                      <a:pPr marL="285750" indent="-285750">
                        <a:buFont typeface="Arial" panose="020B0604020202020204" pitchFamily="34" charset="0"/>
                        <a:buChar char="•"/>
                      </a:pPr>
                      <a:r>
                        <a:rPr lang="en-US" sz="1400" dirty="0"/>
                        <a:t>Reduces risks in missing synthetic data</a:t>
                      </a:r>
                    </a:p>
                    <a:p>
                      <a:pPr marL="285750" indent="-285750">
                        <a:buFont typeface="Arial" panose="020B0604020202020204" pitchFamily="34" charset="0"/>
                        <a:buChar char="•"/>
                      </a:pPr>
                      <a:endParaRPr lang="en-US" dirty="0"/>
                    </a:p>
                  </a:txBody>
                  <a:tcPr/>
                </a:tc>
                <a:extLst>
                  <a:ext uri="{0D108BD9-81ED-4DB2-BD59-A6C34878D82A}">
                    <a16:rowId xmlns:a16="http://schemas.microsoft.com/office/drawing/2014/main" val="3304963733"/>
                  </a:ext>
                </a:extLst>
              </a:tr>
            </a:tbl>
          </a:graphicData>
        </a:graphic>
      </p:graphicFrame>
      <p:sp>
        <p:nvSpPr>
          <p:cNvPr id="6" name="TextBox 5">
            <a:extLst>
              <a:ext uri="{FF2B5EF4-FFF2-40B4-BE49-F238E27FC236}">
                <a16:creationId xmlns:a16="http://schemas.microsoft.com/office/drawing/2014/main" id="{6527033D-1D09-4C26-AAF5-DEFAF82B3EAA}"/>
              </a:ext>
            </a:extLst>
          </p:cNvPr>
          <p:cNvSpPr txBox="1"/>
          <p:nvPr/>
        </p:nvSpPr>
        <p:spPr>
          <a:xfrm>
            <a:off x="2041071" y="1419203"/>
            <a:ext cx="2857500" cy="369332"/>
          </a:xfrm>
          <a:prstGeom prst="rect">
            <a:avLst/>
          </a:prstGeom>
          <a:noFill/>
        </p:spPr>
        <p:txBody>
          <a:bodyPr wrap="square" rtlCol="0">
            <a:spAutoFit/>
          </a:bodyPr>
          <a:lstStyle/>
          <a:p>
            <a:r>
              <a:rPr lang="en-US" dirty="0"/>
              <a:t>Synthetic PII Development</a:t>
            </a:r>
          </a:p>
        </p:txBody>
      </p:sp>
      <p:sp>
        <p:nvSpPr>
          <p:cNvPr id="7" name="TextBox 6">
            <a:extLst>
              <a:ext uri="{FF2B5EF4-FFF2-40B4-BE49-F238E27FC236}">
                <a16:creationId xmlns:a16="http://schemas.microsoft.com/office/drawing/2014/main" id="{E199D27B-10EB-466E-8C46-26F50D02F242}"/>
              </a:ext>
            </a:extLst>
          </p:cNvPr>
          <p:cNvSpPr txBox="1"/>
          <p:nvPr/>
        </p:nvSpPr>
        <p:spPr>
          <a:xfrm>
            <a:off x="7323215" y="2309535"/>
            <a:ext cx="3921125" cy="369332"/>
          </a:xfrm>
          <a:prstGeom prst="rect">
            <a:avLst/>
          </a:prstGeom>
          <a:noFill/>
        </p:spPr>
        <p:txBody>
          <a:bodyPr wrap="square" rtlCol="0">
            <a:spAutoFit/>
          </a:bodyPr>
          <a:lstStyle/>
          <a:p>
            <a:r>
              <a:rPr lang="en-US" dirty="0"/>
              <a:t>Ethical Concerns in Modelling with PII</a:t>
            </a:r>
          </a:p>
        </p:txBody>
      </p:sp>
      <p:graphicFrame>
        <p:nvGraphicFramePr>
          <p:cNvPr id="8" name="Table 5">
            <a:extLst>
              <a:ext uri="{FF2B5EF4-FFF2-40B4-BE49-F238E27FC236}">
                <a16:creationId xmlns:a16="http://schemas.microsoft.com/office/drawing/2014/main" id="{FA073BAA-A0CB-43A8-B964-E41F2EEAE411}"/>
              </a:ext>
            </a:extLst>
          </p:cNvPr>
          <p:cNvGraphicFramePr>
            <a:graphicFrameLocks/>
          </p:cNvGraphicFramePr>
          <p:nvPr>
            <p:extLst>
              <p:ext uri="{D42A27DB-BD31-4B8C-83A1-F6EECF244321}">
                <p14:modId xmlns:p14="http://schemas.microsoft.com/office/powerpoint/2010/main" val="2756920948"/>
              </p:ext>
            </p:extLst>
          </p:nvPr>
        </p:nvGraphicFramePr>
        <p:xfrm>
          <a:off x="6164036" y="2816722"/>
          <a:ext cx="5883730" cy="3078480"/>
        </p:xfrm>
        <a:graphic>
          <a:graphicData uri="http://schemas.openxmlformats.org/drawingml/2006/table">
            <a:tbl>
              <a:tblPr bandCol="1">
                <a:tableStyleId>{BDBED569-4797-4DF1-A0F4-6AAB3CD982D8}</a:tableStyleId>
              </a:tblPr>
              <a:tblGrid>
                <a:gridCol w="2941865">
                  <a:extLst>
                    <a:ext uri="{9D8B030D-6E8A-4147-A177-3AD203B41FA5}">
                      <a16:colId xmlns:a16="http://schemas.microsoft.com/office/drawing/2014/main" val="3801597182"/>
                    </a:ext>
                  </a:extLst>
                </a:gridCol>
                <a:gridCol w="2941865">
                  <a:extLst>
                    <a:ext uri="{9D8B030D-6E8A-4147-A177-3AD203B41FA5}">
                      <a16:colId xmlns:a16="http://schemas.microsoft.com/office/drawing/2014/main" val="4139165830"/>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dirty="0" err="1"/>
                        <a:t>Bellovin</a:t>
                      </a:r>
                      <a:r>
                        <a:rPr lang="en-US" sz="1400" b="0" dirty="0"/>
                        <a:t>, S. M., Dutta, P. K., &amp; </a:t>
                      </a:r>
                      <a:r>
                        <a:rPr lang="en-US" sz="1400" b="0" dirty="0" err="1"/>
                        <a:t>Reitinger</a:t>
                      </a:r>
                      <a:r>
                        <a:rPr lang="en-US" sz="1400" b="0" dirty="0"/>
                        <a:t>, N. (2019). </a:t>
                      </a:r>
                      <a:r>
                        <a:rPr lang="en-US" sz="1400" b="1" dirty="0"/>
                        <a:t>Privacy and synthetic datasets</a:t>
                      </a:r>
                      <a:r>
                        <a:rPr lang="en-US" sz="1400" b="0" dirty="0"/>
                        <a:t>. In </a:t>
                      </a:r>
                      <a:r>
                        <a:rPr lang="en-US" sz="1400" b="0" i="1" dirty="0"/>
                        <a:t>Stan. Tech. L. Rev., 22, 1.</a:t>
                      </a:r>
                      <a:endParaRPr lang="en-US" i="1" dirty="0"/>
                    </a:p>
                  </a:txBody>
                  <a:tcPr/>
                </a:tc>
                <a:tc>
                  <a:txBody>
                    <a:bodyPr/>
                    <a:lstStyle/>
                    <a:p>
                      <a:pPr marL="285750" indent="-285750">
                        <a:buFont typeface="Arial" panose="020B0604020202020204" pitchFamily="34" charset="0"/>
                        <a:buChar char="•"/>
                      </a:pPr>
                      <a:r>
                        <a:rPr lang="en-US" sz="1400" dirty="0"/>
                        <a:t>Proposes the concept that “Differential Privacy” maximizes the accuracy of queries from a dataset while limiting or minimizing the potential for privacy leakage</a:t>
                      </a:r>
                    </a:p>
                    <a:p>
                      <a:pPr marL="285750" indent="-285750">
                        <a:buFont typeface="Arial" panose="020B0604020202020204" pitchFamily="34" charset="0"/>
                        <a:buChar char="•"/>
                      </a:pPr>
                      <a:r>
                        <a:rPr lang="en-US" sz="1400" dirty="0"/>
                        <a:t>A core piece is the introduction of randomness behind imputation while not impacting the overall dataset's valid inferences</a:t>
                      </a:r>
                    </a:p>
                    <a:p>
                      <a:pPr marL="285750" indent="-285750">
                        <a:buFont typeface="Arial" panose="020B0604020202020204" pitchFamily="34" charset="0"/>
                        <a:buChar char="•"/>
                      </a:pPr>
                      <a:r>
                        <a:rPr lang="en-US" sz="1400" dirty="0"/>
                        <a:t>Differential privacy synthetic data can assure that individuals will not be identified through deniability</a:t>
                      </a:r>
                    </a:p>
                  </a:txBody>
                  <a:tcPr/>
                </a:tc>
                <a:extLst>
                  <a:ext uri="{0D108BD9-81ED-4DB2-BD59-A6C34878D82A}">
                    <a16:rowId xmlns:a16="http://schemas.microsoft.com/office/drawing/2014/main" val="3864035458"/>
                  </a:ext>
                </a:extLst>
              </a:tr>
            </a:tbl>
          </a:graphicData>
        </a:graphic>
      </p:graphicFrame>
    </p:spTree>
    <p:extLst>
      <p:ext uri="{BB962C8B-B14F-4D97-AF65-F5344CB8AC3E}">
        <p14:creationId xmlns:p14="http://schemas.microsoft.com/office/powerpoint/2010/main" val="56289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2222-A8EA-47B4-83B7-6E63B0F24BA3}"/>
              </a:ext>
            </a:extLst>
          </p:cNvPr>
          <p:cNvSpPr>
            <a:spLocks noGrp="1"/>
          </p:cNvSpPr>
          <p:nvPr>
            <p:ph type="title"/>
          </p:nvPr>
        </p:nvSpPr>
        <p:spPr>
          <a:xfrm>
            <a:off x="685801" y="1030289"/>
            <a:ext cx="6814749" cy="1035578"/>
          </a:xfrm>
        </p:spPr>
        <p:txBody>
          <a:bodyPr>
            <a:normAutofit/>
          </a:bodyPr>
          <a:lstStyle/>
          <a:p>
            <a:pPr>
              <a:lnSpc>
                <a:spcPct val="90000"/>
              </a:lnSpc>
            </a:pPr>
            <a:r>
              <a:rPr lang="en-US" sz="3300"/>
              <a:t>Synthetic data generation – the core</a:t>
            </a:r>
          </a:p>
        </p:txBody>
      </p:sp>
      <p:sp>
        <p:nvSpPr>
          <p:cNvPr id="3" name="Content Placeholder 2">
            <a:extLst>
              <a:ext uri="{FF2B5EF4-FFF2-40B4-BE49-F238E27FC236}">
                <a16:creationId xmlns:a16="http://schemas.microsoft.com/office/drawing/2014/main" id="{59CBC293-8C4D-4BE2-B68D-273CE3FDC919}"/>
              </a:ext>
            </a:extLst>
          </p:cNvPr>
          <p:cNvSpPr>
            <a:spLocks noGrp="1"/>
          </p:cNvSpPr>
          <p:nvPr>
            <p:ph idx="1"/>
          </p:nvPr>
        </p:nvSpPr>
        <p:spPr>
          <a:xfrm>
            <a:off x="685801" y="2142067"/>
            <a:ext cx="6814749" cy="3649133"/>
          </a:xfrm>
        </p:spPr>
        <p:txBody>
          <a:bodyPr>
            <a:normAutofit/>
          </a:bodyPr>
          <a:lstStyle/>
          <a:p>
            <a:pPr marL="0" indent="0">
              <a:lnSpc>
                <a:spcPct val="90000"/>
              </a:lnSpc>
              <a:spcAft>
                <a:spcPts val="600"/>
              </a:spcAft>
              <a:buNone/>
            </a:pPr>
            <a:r>
              <a:rPr lang="en-US" sz="1400"/>
              <a:t>Based on the related work, to create synthetic differential privacy PII an algorithm MUST handle entropy carefully to maintain a dataset’s veracity and value</a:t>
            </a:r>
          </a:p>
          <a:p>
            <a:pPr marL="0" indent="0">
              <a:lnSpc>
                <a:spcPct val="90000"/>
              </a:lnSpc>
              <a:spcAft>
                <a:spcPts val="600"/>
              </a:spcAft>
              <a:buNone/>
            </a:pPr>
            <a:endParaRPr lang="en-US" sz="1400"/>
          </a:p>
          <a:p>
            <a:pPr marL="0" indent="0">
              <a:lnSpc>
                <a:spcPct val="90000"/>
              </a:lnSpc>
              <a:spcAft>
                <a:spcPts val="600"/>
              </a:spcAft>
              <a:buNone/>
            </a:pPr>
            <a:r>
              <a:rPr lang="en-US" sz="1400"/>
              <a:t>Python libraries that could specialize in this implementation include “Faker” or “Mimesis”</a:t>
            </a:r>
          </a:p>
          <a:p>
            <a:pPr>
              <a:lnSpc>
                <a:spcPct val="90000"/>
              </a:lnSpc>
              <a:spcAft>
                <a:spcPts val="600"/>
              </a:spcAft>
            </a:pPr>
            <a:r>
              <a:rPr lang="en-US" sz="1400"/>
              <a:t>Using “Mimesis”: out of the generation of 100,000 named records, 98% were unique</a:t>
            </a:r>
          </a:p>
          <a:p>
            <a:pPr>
              <a:lnSpc>
                <a:spcPct val="90000"/>
              </a:lnSpc>
              <a:spcAft>
                <a:spcPts val="600"/>
              </a:spcAft>
            </a:pPr>
            <a:r>
              <a:rPr lang="en-US" sz="1400"/>
              <a:t>Using “Faker”: out of the generation of 100,000 named records, only 71% were unique</a:t>
            </a:r>
          </a:p>
          <a:p>
            <a:pPr>
              <a:lnSpc>
                <a:spcPct val="90000"/>
              </a:lnSpc>
              <a:spcAft>
                <a:spcPts val="600"/>
              </a:spcAft>
            </a:pPr>
            <a:endParaRPr lang="en-US" sz="1400"/>
          </a:p>
          <a:p>
            <a:pPr marL="0" indent="0">
              <a:lnSpc>
                <a:spcPct val="90000"/>
              </a:lnSpc>
              <a:spcAft>
                <a:spcPts val="600"/>
              </a:spcAft>
              <a:buNone/>
            </a:pPr>
            <a:r>
              <a:rPr lang="en-US" sz="1400"/>
              <a:t>What library to use depends on the context of the synthetic data desired for inference</a:t>
            </a:r>
          </a:p>
          <a:p>
            <a:pPr marL="0" indent="0">
              <a:lnSpc>
                <a:spcPct val="90000"/>
              </a:lnSpc>
              <a:spcAft>
                <a:spcPts val="600"/>
              </a:spcAft>
              <a:buNone/>
            </a:pPr>
            <a:endParaRPr lang="en-US" sz="1400"/>
          </a:p>
          <a:p>
            <a:pPr marL="0" indent="0">
              <a:lnSpc>
                <a:spcPct val="90000"/>
              </a:lnSpc>
              <a:spcAft>
                <a:spcPts val="600"/>
              </a:spcAft>
              <a:buNone/>
            </a:pPr>
            <a:r>
              <a:rPr lang="en-US" sz="1400"/>
              <a:t>Additional inference can be imputed later, such as distributions of certain records based on real data</a:t>
            </a:r>
          </a:p>
          <a:p>
            <a:pPr marL="0" indent="0">
              <a:lnSpc>
                <a:spcPct val="90000"/>
              </a:lnSpc>
              <a:spcAft>
                <a:spcPts val="600"/>
              </a:spcAft>
              <a:buNone/>
            </a:pPr>
            <a:endParaRPr lang="en-US" sz="1400"/>
          </a:p>
        </p:txBody>
      </p:sp>
      <p:pic>
        <p:nvPicPr>
          <p:cNvPr id="8" name="Picture 7">
            <a:extLst>
              <a:ext uri="{FF2B5EF4-FFF2-40B4-BE49-F238E27FC236}">
                <a16:creationId xmlns:a16="http://schemas.microsoft.com/office/drawing/2014/main" id="{8291DBCB-D90A-4EAE-B414-2FD2471580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3418" y="1317533"/>
            <a:ext cx="3445714" cy="1740085"/>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6" name="Picture 5">
            <a:extLst>
              <a:ext uri="{FF2B5EF4-FFF2-40B4-BE49-F238E27FC236}">
                <a16:creationId xmlns:a16="http://schemas.microsoft.com/office/drawing/2014/main" id="{7730EB28-7D50-49C0-9672-8BB7707B63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3418" y="3950677"/>
            <a:ext cx="3445714" cy="1429971"/>
          </a:xfrm>
          <a:prstGeom prst="roundRect">
            <a:avLst>
              <a:gd name="adj" fmla="val 7306"/>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5319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2222-A8EA-47B4-83B7-6E63B0F24BA3}"/>
              </a:ext>
            </a:extLst>
          </p:cNvPr>
          <p:cNvSpPr>
            <a:spLocks noGrp="1"/>
          </p:cNvSpPr>
          <p:nvPr>
            <p:ph type="title"/>
          </p:nvPr>
        </p:nvSpPr>
        <p:spPr>
          <a:xfrm>
            <a:off x="685801" y="285642"/>
            <a:ext cx="11035144" cy="1456267"/>
          </a:xfrm>
        </p:spPr>
        <p:txBody>
          <a:bodyPr/>
          <a:lstStyle/>
          <a:p>
            <a:r>
              <a:rPr lang="en-US" dirty="0"/>
              <a:t>Synthetic data generation – context &amp; process</a:t>
            </a:r>
          </a:p>
        </p:txBody>
      </p:sp>
      <p:sp>
        <p:nvSpPr>
          <p:cNvPr id="3" name="Content Placeholder 2">
            <a:extLst>
              <a:ext uri="{FF2B5EF4-FFF2-40B4-BE49-F238E27FC236}">
                <a16:creationId xmlns:a16="http://schemas.microsoft.com/office/drawing/2014/main" id="{59CBC293-8C4D-4BE2-B68D-273CE3FDC919}"/>
              </a:ext>
            </a:extLst>
          </p:cNvPr>
          <p:cNvSpPr>
            <a:spLocks noGrp="1"/>
          </p:cNvSpPr>
          <p:nvPr>
            <p:ph idx="1"/>
          </p:nvPr>
        </p:nvSpPr>
        <p:spPr>
          <a:xfrm>
            <a:off x="5904346" y="2141129"/>
            <a:ext cx="5982854" cy="4145792"/>
          </a:xfrm>
        </p:spPr>
        <p:txBody>
          <a:bodyPr>
            <a:normAutofit fontScale="85000" lnSpcReduction="20000"/>
          </a:bodyPr>
          <a:lstStyle/>
          <a:p>
            <a:pPr marL="0" indent="0">
              <a:spcAft>
                <a:spcPts val="0"/>
              </a:spcAft>
              <a:buNone/>
            </a:pPr>
            <a:r>
              <a:rPr lang="en-US" sz="2200" dirty="0"/>
              <a:t>Developing a synthetic travel dataset used to predict the PII features of an individual that may travel between Mexico and the United States</a:t>
            </a:r>
          </a:p>
          <a:p>
            <a:pPr marL="0" indent="0">
              <a:spcAft>
                <a:spcPts val="0"/>
              </a:spcAft>
              <a:buNone/>
            </a:pPr>
            <a:endParaRPr lang="en-US" sz="2200" dirty="0"/>
          </a:p>
          <a:p>
            <a:pPr marL="0" indent="0">
              <a:spcAft>
                <a:spcPts val="0"/>
              </a:spcAft>
              <a:buNone/>
            </a:pPr>
            <a:r>
              <a:rPr lang="en-US" sz="2200" dirty="0"/>
              <a:t>Requires several PII-related features such as </a:t>
            </a:r>
          </a:p>
          <a:p>
            <a:pPr>
              <a:spcAft>
                <a:spcPts val="0"/>
              </a:spcAft>
            </a:pPr>
            <a:r>
              <a:rPr lang="en-US" sz="2200" dirty="0"/>
              <a:t>Demographics (ethnicity/place of birth)</a:t>
            </a:r>
          </a:p>
          <a:p>
            <a:pPr>
              <a:spcAft>
                <a:spcPts val="0"/>
              </a:spcAft>
            </a:pPr>
            <a:r>
              <a:rPr lang="en-US" sz="2200" dirty="0"/>
              <a:t>Age </a:t>
            </a:r>
          </a:p>
          <a:p>
            <a:pPr>
              <a:spcAft>
                <a:spcPts val="0"/>
              </a:spcAft>
            </a:pPr>
            <a:r>
              <a:rPr lang="en-US" sz="2200" dirty="0"/>
              <a:t>Gender </a:t>
            </a:r>
          </a:p>
          <a:p>
            <a:pPr>
              <a:spcAft>
                <a:spcPts val="0"/>
              </a:spcAft>
            </a:pPr>
            <a:r>
              <a:rPr lang="en-US" sz="2200" dirty="0"/>
              <a:t>Dates of travel </a:t>
            </a:r>
          </a:p>
          <a:p>
            <a:pPr>
              <a:spcAft>
                <a:spcPts val="0"/>
              </a:spcAft>
            </a:pPr>
            <a:r>
              <a:rPr lang="en-US" sz="2200" dirty="0"/>
              <a:t>Origin location</a:t>
            </a:r>
          </a:p>
          <a:p>
            <a:pPr>
              <a:spcAft>
                <a:spcPts val="0"/>
              </a:spcAft>
            </a:pPr>
            <a:r>
              <a:rPr lang="en-US" sz="2200" dirty="0"/>
              <a:t>Destination location</a:t>
            </a:r>
          </a:p>
          <a:p>
            <a:pPr marL="0" indent="0">
              <a:spcAft>
                <a:spcPts val="0"/>
              </a:spcAft>
              <a:buNone/>
            </a:pPr>
            <a:endParaRPr lang="en-US" sz="2200" dirty="0"/>
          </a:p>
          <a:p>
            <a:pPr marL="0" indent="0">
              <a:spcAft>
                <a:spcPts val="0"/>
              </a:spcAft>
              <a:buNone/>
            </a:pPr>
            <a:r>
              <a:rPr lang="en-US" sz="2200" dirty="0"/>
              <a:t>All of which are features “Faker” can create including SSNs, emails, or phone numbers</a:t>
            </a:r>
          </a:p>
          <a:p>
            <a:pPr marL="0" indent="0">
              <a:spcAft>
                <a:spcPts val="0"/>
              </a:spcAft>
              <a:buNone/>
            </a:pPr>
            <a:endParaRPr lang="en-US" sz="2200" dirty="0"/>
          </a:p>
          <a:p>
            <a:pPr marL="0" indent="0">
              <a:spcAft>
                <a:spcPts val="0"/>
              </a:spcAft>
              <a:buNone/>
            </a:pPr>
            <a:r>
              <a:rPr lang="en-US" sz="2200" dirty="0"/>
              <a:t>Duplicate individuals travelling on different dates would be good to represent repeated offenders</a:t>
            </a:r>
          </a:p>
          <a:p>
            <a:pPr marL="0" indent="0">
              <a:spcAft>
                <a:spcPts val="0"/>
              </a:spcAft>
              <a:buNone/>
            </a:pPr>
            <a:endParaRPr lang="en-US" dirty="0"/>
          </a:p>
          <a:p>
            <a:pPr marL="0" indent="0">
              <a:spcAft>
                <a:spcPts val="0"/>
              </a:spcAft>
              <a:buNone/>
            </a:pPr>
            <a:endParaRPr lang="en-US" dirty="0"/>
          </a:p>
        </p:txBody>
      </p:sp>
      <p:pic>
        <p:nvPicPr>
          <p:cNvPr id="5" name="Picture 4">
            <a:extLst>
              <a:ext uri="{FF2B5EF4-FFF2-40B4-BE49-F238E27FC236}">
                <a16:creationId xmlns:a16="http://schemas.microsoft.com/office/drawing/2014/main" id="{BD68A959-4578-4ED0-A6A2-AD373B8444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251966"/>
            <a:ext cx="5328356" cy="2997200"/>
          </a:xfrm>
          <a:prstGeom prst="rect">
            <a:avLst/>
          </a:prstGeom>
        </p:spPr>
      </p:pic>
      <p:pic>
        <p:nvPicPr>
          <p:cNvPr id="9" name="Picture 8">
            <a:extLst>
              <a:ext uri="{FF2B5EF4-FFF2-40B4-BE49-F238E27FC236}">
                <a16:creationId xmlns:a16="http://schemas.microsoft.com/office/drawing/2014/main" id="{81CB85FB-3335-4437-BE4E-EB5E9D8FDB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4562" y="34701"/>
            <a:ext cx="9135236" cy="6770126"/>
          </a:xfrm>
          <a:prstGeom prst="rect">
            <a:avLst/>
          </a:prstGeom>
        </p:spPr>
      </p:pic>
    </p:spTree>
    <p:extLst>
      <p:ext uri="{BB962C8B-B14F-4D97-AF65-F5344CB8AC3E}">
        <p14:creationId xmlns:p14="http://schemas.microsoft.com/office/powerpoint/2010/main" val="269898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2222-A8EA-47B4-83B7-6E63B0F24BA3}"/>
              </a:ext>
            </a:extLst>
          </p:cNvPr>
          <p:cNvSpPr>
            <a:spLocks noGrp="1"/>
          </p:cNvSpPr>
          <p:nvPr>
            <p:ph type="title"/>
          </p:nvPr>
        </p:nvSpPr>
        <p:spPr>
          <a:xfrm>
            <a:off x="685801" y="285642"/>
            <a:ext cx="10665690" cy="1456267"/>
          </a:xfrm>
        </p:spPr>
        <p:txBody>
          <a:bodyPr/>
          <a:lstStyle/>
          <a:p>
            <a:r>
              <a:rPr lang="en-US" dirty="0"/>
              <a:t>Synthetic data generation – imputing inference</a:t>
            </a:r>
          </a:p>
        </p:txBody>
      </p:sp>
      <p:sp>
        <p:nvSpPr>
          <p:cNvPr id="3" name="Content Placeholder 2">
            <a:extLst>
              <a:ext uri="{FF2B5EF4-FFF2-40B4-BE49-F238E27FC236}">
                <a16:creationId xmlns:a16="http://schemas.microsoft.com/office/drawing/2014/main" id="{59CBC293-8C4D-4BE2-B68D-273CE3FDC919}"/>
              </a:ext>
            </a:extLst>
          </p:cNvPr>
          <p:cNvSpPr>
            <a:spLocks noGrp="1"/>
          </p:cNvSpPr>
          <p:nvPr>
            <p:ph idx="1"/>
          </p:nvPr>
        </p:nvSpPr>
        <p:spPr>
          <a:xfrm>
            <a:off x="685801" y="1851004"/>
            <a:ext cx="6151901" cy="4145792"/>
          </a:xfrm>
        </p:spPr>
        <p:txBody>
          <a:bodyPr>
            <a:normAutofit/>
          </a:bodyPr>
          <a:lstStyle/>
          <a:p>
            <a:pPr marL="0" indent="0">
              <a:spcAft>
                <a:spcPts val="0"/>
              </a:spcAft>
              <a:buNone/>
            </a:pPr>
            <a:r>
              <a:rPr lang="en-US" dirty="0"/>
              <a:t>As an optional step after data generation, additional inference can be imputed</a:t>
            </a:r>
          </a:p>
          <a:p>
            <a:pPr>
              <a:spcAft>
                <a:spcPts val="0"/>
              </a:spcAft>
            </a:pPr>
            <a:r>
              <a:rPr lang="en-US" dirty="0"/>
              <a:t>Based on the data context, find a real dataset that is like the one made</a:t>
            </a:r>
          </a:p>
          <a:p>
            <a:pPr>
              <a:spcAft>
                <a:spcPts val="0"/>
              </a:spcAft>
            </a:pPr>
            <a:r>
              <a:rPr lang="en-US" dirty="0"/>
              <a:t>Get the real distributions of certain features</a:t>
            </a:r>
          </a:p>
          <a:p>
            <a:pPr>
              <a:spcAft>
                <a:spcPts val="0"/>
              </a:spcAft>
            </a:pPr>
            <a:r>
              <a:rPr lang="en-US" dirty="0"/>
              <a:t>Adjust the synthetic data distributions to that of the real distributions for those features</a:t>
            </a:r>
          </a:p>
          <a:p>
            <a:pPr>
              <a:spcAft>
                <a:spcPts val="0"/>
              </a:spcAft>
            </a:pPr>
            <a:endParaRPr lang="en-US" dirty="0"/>
          </a:p>
          <a:p>
            <a:pPr marL="0" indent="0">
              <a:spcAft>
                <a:spcPts val="0"/>
              </a:spcAft>
              <a:buNone/>
            </a:pPr>
            <a:r>
              <a:rPr lang="en-US" dirty="0"/>
              <a:t>Example: We took the number of refugees in 2019, 2018, 2017 and 2016 that travelled to the United States by Place of Birth and drove our synthetic data generation based off that real distribution</a:t>
            </a:r>
          </a:p>
          <a:p>
            <a:pPr marL="0" indent="0">
              <a:spcAft>
                <a:spcPts val="0"/>
              </a:spcAft>
              <a:buNone/>
            </a:pPr>
            <a:endParaRPr lang="en-US" dirty="0"/>
          </a:p>
          <a:p>
            <a:pPr marL="0" indent="0">
              <a:spcAft>
                <a:spcPts val="0"/>
              </a:spcAft>
              <a:buNone/>
            </a:pPr>
            <a:endParaRPr lang="en-US" dirty="0"/>
          </a:p>
        </p:txBody>
      </p:sp>
      <p:pic>
        <p:nvPicPr>
          <p:cNvPr id="11" name="Picture 10">
            <a:extLst>
              <a:ext uri="{FF2B5EF4-FFF2-40B4-BE49-F238E27FC236}">
                <a16:creationId xmlns:a16="http://schemas.microsoft.com/office/drawing/2014/main" id="{BACD4687-5323-488F-B9D6-FFA009EF468A}"/>
              </a:ext>
            </a:extLst>
          </p:cNvPr>
          <p:cNvPicPr>
            <a:picLocks noChangeAspect="1"/>
          </p:cNvPicPr>
          <p:nvPr/>
        </p:nvPicPr>
        <p:blipFill>
          <a:blip r:embed="rId2"/>
          <a:stretch>
            <a:fillRect/>
          </a:stretch>
        </p:blipFill>
        <p:spPr>
          <a:xfrm>
            <a:off x="6714836" y="1513454"/>
            <a:ext cx="5347343" cy="4712609"/>
          </a:xfrm>
          <a:prstGeom prst="rect">
            <a:avLst/>
          </a:prstGeom>
        </p:spPr>
      </p:pic>
      <p:sp>
        <p:nvSpPr>
          <p:cNvPr id="12" name="TextBox 11">
            <a:extLst>
              <a:ext uri="{FF2B5EF4-FFF2-40B4-BE49-F238E27FC236}">
                <a16:creationId xmlns:a16="http://schemas.microsoft.com/office/drawing/2014/main" id="{0713AC5F-AB73-44AB-816D-D27B2B1BB41E}"/>
              </a:ext>
            </a:extLst>
          </p:cNvPr>
          <p:cNvSpPr txBox="1"/>
          <p:nvPr/>
        </p:nvSpPr>
        <p:spPr>
          <a:xfrm>
            <a:off x="7056070" y="6226063"/>
            <a:ext cx="5006109" cy="307777"/>
          </a:xfrm>
          <a:prstGeom prst="rect">
            <a:avLst/>
          </a:prstGeom>
          <a:noFill/>
        </p:spPr>
        <p:txBody>
          <a:bodyPr wrap="square" rtlCol="0">
            <a:spAutoFit/>
          </a:bodyPr>
          <a:lstStyle/>
          <a:p>
            <a:r>
              <a:rPr lang="en-US" sz="1400" b="1" u="sng" dirty="0"/>
              <a:t>https://www.dhs.gov/immigration-statistics/refugees-asylees</a:t>
            </a:r>
          </a:p>
        </p:txBody>
      </p:sp>
    </p:spTree>
    <p:extLst>
      <p:ext uri="{BB962C8B-B14F-4D97-AF65-F5344CB8AC3E}">
        <p14:creationId xmlns:p14="http://schemas.microsoft.com/office/powerpoint/2010/main" val="500403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2222-A8EA-47B4-83B7-6E63B0F24BA3}"/>
              </a:ext>
            </a:extLst>
          </p:cNvPr>
          <p:cNvSpPr>
            <a:spLocks noGrp="1"/>
          </p:cNvSpPr>
          <p:nvPr>
            <p:ph type="title"/>
          </p:nvPr>
        </p:nvSpPr>
        <p:spPr>
          <a:xfrm>
            <a:off x="825909" y="808055"/>
            <a:ext cx="3979205" cy="1453363"/>
          </a:xfrm>
        </p:spPr>
        <p:txBody>
          <a:bodyPr>
            <a:normAutofit/>
          </a:bodyPr>
          <a:lstStyle/>
          <a:p>
            <a:pPr>
              <a:lnSpc>
                <a:spcPct val="90000"/>
              </a:lnSpc>
            </a:pPr>
            <a:r>
              <a:rPr lang="en-US" sz="3100" dirty="0"/>
              <a:t>Validation of Synthetic Data Inference - features</a:t>
            </a:r>
          </a:p>
        </p:txBody>
      </p:sp>
      <p:sp>
        <p:nvSpPr>
          <p:cNvPr id="3" name="Content Placeholder 2">
            <a:extLst>
              <a:ext uri="{FF2B5EF4-FFF2-40B4-BE49-F238E27FC236}">
                <a16:creationId xmlns:a16="http://schemas.microsoft.com/office/drawing/2014/main" id="{59CBC293-8C4D-4BE2-B68D-273CE3FDC919}"/>
              </a:ext>
            </a:extLst>
          </p:cNvPr>
          <p:cNvSpPr>
            <a:spLocks noGrp="1"/>
          </p:cNvSpPr>
          <p:nvPr>
            <p:ph idx="1"/>
          </p:nvPr>
        </p:nvSpPr>
        <p:spPr>
          <a:xfrm>
            <a:off x="802178" y="2277347"/>
            <a:ext cx="4002936" cy="4154132"/>
          </a:xfrm>
        </p:spPr>
        <p:txBody>
          <a:bodyPr>
            <a:normAutofit fontScale="92500" lnSpcReduction="10000"/>
          </a:bodyPr>
          <a:lstStyle/>
          <a:p>
            <a:r>
              <a:rPr lang="en-US" sz="1900" dirty="0"/>
              <a:t>From the 170,241 synthetically generated records, a further data engineering has been done to conceptualized two numeric features.</a:t>
            </a:r>
          </a:p>
          <a:p>
            <a:r>
              <a:rPr lang="en-US" sz="1900" dirty="0"/>
              <a:t>Age and Trip Length are binned into categorical features:</a:t>
            </a:r>
          </a:p>
          <a:p>
            <a:pPr lvl="1"/>
            <a:r>
              <a:rPr lang="en-US" sz="1700" dirty="0"/>
              <a:t>Age: 0 to 9, 10 to 19, 20 to 39, 40 to 60, and 60 years and over </a:t>
            </a:r>
          </a:p>
          <a:p>
            <a:pPr lvl="1"/>
            <a:r>
              <a:rPr lang="en-US" sz="1700" dirty="0"/>
              <a:t>Trip Length: 0-10, 10-15, 15-20, 20-25, 25-30, 30-35, 35-40, 40-45, 45-50</a:t>
            </a:r>
          </a:p>
          <a:p>
            <a:r>
              <a:rPr lang="en-US" sz="1900" dirty="0"/>
              <a:t>Here are all the features used in validation through statistical inference and machine learning.</a:t>
            </a:r>
            <a:endParaRPr lang="en-US" dirty="0"/>
          </a:p>
          <a:p>
            <a:endParaRPr lang="en-US" dirty="0"/>
          </a:p>
        </p:txBody>
      </p:sp>
      <p:graphicFrame>
        <p:nvGraphicFramePr>
          <p:cNvPr id="5" name="Table 4">
            <a:extLst>
              <a:ext uri="{FF2B5EF4-FFF2-40B4-BE49-F238E27FC236}">
                <a16:creationId xmlns:a16="http://schemas.microsoft.com/office/drawing/2014/main" id="{533A01B9-D64A-4049-A390-2B3B1DF2A2FB}"/>
              </a:ext>
            </a:extLst>
          </p:cNvPr>
          <p:cNvGraphicFramePr>
            <a:graphicFrameLocks noGrp="1"/>
          </p:cNvGraphicFramePr>
          <p:nvPr>
            <p:extLst>
              <p:ext uri="{D42A27DB-BD31-4B8C-83A1-F6EECF244321}">
                <p14:modId xmlns:p14="http://schemas.microsoft.com/office/powerpoint/2010/main" val="2089613117"/>
              </p:ext>
            </p:extLst>
          </p:nvPr>
        </p:nvGraphicFramePr>
        <p:xfrm>
          <a:off x="5359078" y="1030146"/>
          <a:ext cx="6122761" cy="5011830"/>
        </p:xfrm>
        <a:graphic>
          <a:graphicData uri="http://schemas.openxmlformats.org/drawingml/2006/table">
            <a:tbl>
              <a:tblPr firstRow="1" firstCol="1" bandRow="1">
                <a:tableStyleId>{93296810-A885-4BE3-A3E7-6D5BEEA58F35}</a:tableStyleId>
              </a:tblPr>
              <a:tblGrid>
                <a:gridCol w="2441331">
                  <a:extLst>
                    <a:ext uri="{9D8B030D-6E8A-4147-A177-3AD203B41FA5}">
                      <a16:colId xmlns:a16="http://schemas.microsoft.com/office/drawing/2014/main" val="2279000998"/>
                    </a:ext>
                  </a:extLst>
                </a:gridCol>
                <a:gridCol w="1840715">
                  <a:extLst>
                    <a:ext uri="{9D8B030D-6E8A-4147-A177-3AD203B41FA5}">
                      <a16:colId xmlns:a16="http://schemas.microsoft.com/office/drawing/2014/main" val="194988229"/>
                    </a:ext>
                  </a:extLst>
                </a:gridCol>
                <a:gridCol w="1840715">
                  <a:extLst>
                    <a:ext uri="{9D8B030D-6E8A-4147-A177-3AD203B41FA5}">
                      <a16:colId xmlns:a16="http://schemas.microsoft.com/office/drawing/2014/main" val="2872823134"/>
                    </a:ext>
                  </a:extLst>
                </a:gridCol>
              </a:tblGrid>
              <a:tr h="501183">
                <a:tc>
                  <a:txBody>
                    <a:bodyPr/>
                    <a:lstStyle/>
                    <a:p>
                      <a:pPr marL="0" marR="0">
                        <a:lnSpc>
                          <a:spcPct val="107000"/>
                        </a:lnSpc>
                        <a:spcBef>
                          <a:spcPts val="0"/>
                        </a:spcBef>
                        <a:spcAft>
                          <a:spcPts val="0"/>
                        </a:spcAft>
                      </a:pPr>
                      <a:r>
                        <a:rPr lang="en-GB" sz="1400" b="0" cap="none" spc="0" dirty="0">
                          <a:solidFill>
                            <a:schemeClr val="bg1"/>
                          </a:solidFill>
                          <a:effectLst/>
                        </a:rPr>
                        <a:t>Feature</a:t>
                      </a:r>
                      <a:endParaRPr lang="en-US" sz="1400" b="0" i="1" cap="none" spc="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7000"/>
                        </a:lnSpc>
                        <a:spcBef>
                          <a:spcPts val="0"/>
                        </a:spcBef>
                        <a:spcAft>
                          <a:spcPts val="0"/>
                        </a:spcAft>
                      </a:pPr>
                      <a:r>
                        <a:rPr lang="en-GB" sz="1400" b="0" cap="none" spc="0" dirty="0">
                          <a:solidFill>
                            <a:schemeClr val="bg1"/>
                          </a:solidFill>
                          <a:effectLst/>
                        </a:rPr>
                        <a:t>Type</a:t>
                      </a:r>
                      <a:endParaRPr lang="en-US" sz="1400" b="0" i="1" cap="none" spc="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7000"/>
                        </a:lnSpc>
                        <a:spcBef>
                          <a:spcPts val="0"/>
                        </a:spcBef>
                        <a:spcAft>
                          <a:spcPts val="0"/>
                        </a:spcAft>
                      </a:pPr>
                      <a:r>
                        <a:rPr lang="en-GB" sz="1400" b="0" cap="none" spc="0" dirty="0">
                          <a:solidFill>
                            <a:schemeClr val="bg1"/>
                          </a:solidFill>
                          <a:effectLst/>
                        </a:rPr>
                        <a:t>Distribution Method</a:t>
                      </a:r>
                      <a:endParaRPr lang="en-US" sz="1400" b="0" i="1" cap="none" spc="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21153183"/>
                  </a:ext>
                </a:extLst>
              </a:tr>
              <a:tr h="501183">
                <a:tc>
                  <a:txBody>
                    <a:bodyPr/>
                    <a:lstStyle/>
                    <a:p>
                      <a:pPr marL="0" marR="0">
                        <a:lnSpc>
                          <a:spcPct val="107000"/>
                        </a:lnSpc>
                        <a:spcBef>
                          <a:spcPts val="0"/>
                        </a:spcBef>
                        <a:spcAft>
                          <a:spcPts val="0"/>
                        </a:spcAft>
                      </a:pPr>
                      <a:r>
                        <a:rPr lang="en-GB" sz="1400" cap="none" spc="0" dirty="0" err="1">
                          <a:solidFill>
                            <a:schemeClr val="bg1"/>
                          </a:solidFill>
                          <a:effectLst/>
                        </a:rPr>
                        <a:t>origin_state_province</a:t>
                      </a:r>
                      <a:endParaRPr lang="en-US" sz="1400" i="1" cap="none" spc="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7000"/>
                        </a:lnSpc>
                        <a:spcBef>
                          <a:spcPts val="0"/>
                        </a:spcBef>
                        <a:spcAft>
                          <a:spcPts val="0"/>
                        </a:spcAft>
                      </a:pPr>
                      <a:r>
                        <a:rPr lang="en-GB" sz="1400" cap="none" spc="0">
                          <a:solidFill>
                            <a:schemeClr val="bg1"/>
                          </a:solidFill>
                          <a:effectLst/>
                        </a:rPr>
                        <a:t>Categorical</a:t>
                      </a:r>
                      <a:endParaRPr lang="en-US" sz="1400" i="1" cap="none" spc="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7000"/>
                        </a:lnSpc>
                        <a:spcBef>
                          <a:spcPts val="0"/>
                        </a:spcBef>
                        <a:spcAft>
                          <a:spcPts val="0"/>
                        </a:spcAft>
                      </a:pPr>
                      <a:r>
                        <a:rPr lang="en-GB" sz="1400" cap="none" spc="0" dirty="0">
                          <a:solidFill>
                            <a:schemeClr val="bg1"/>
                          </a:solidFill>
                          <a:effectLst/>
                        </a:rPr>
                        <a:t>Random</a:t>
                      </a:r>
                      <a:endParaRPr lang="en-US" sz="1400" i="1" cap="none" spc="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07229769"/>
                  </a:ext>
                </a:extLst>
              </a:tr>
              <a:tr h="501183">
                <a:tc>
                  <a:txBody>
                    <a:bodyPr/>
                    <a:lstStyle/>
                    <a:p>
                      <a:pPr marL="0" marR="0" indent="0" algn="l" defTabSz="457200" rtl="0" eaLnBrk="1" fontAlgn="auto" latinLnBrk="0" hangingPunct="1">
                        <a:lnSpc>
                          <a:spcPct val="107000"/>
                        </a:lnSpc>
                        <a:spcBef>
                          <a:spcPts val="0"/>
                        </a:spcBef>
                        <a:spcAft>
                          <a:spcPts val="0"/>
                        </a:spcAft>
                        <a:buClrTx/>
                        <a:buSzTx/>
                        <a:buFontTx/>
                        <a:buNone/>
                        <a:tabLst/>
                        <a:defRPr/>
                      </a:pPr>
                      <a:r>
                        <a:rPr lang="en-GB" sz="1400" cap="none" spc="0" dirty="0" err="1">
                          <a:solidFill>
                            <a:schemeClr val="bg1"/>
                          </a:solidFill>
                          <a:effectLst/>
                        </a:rPr>
                        <a:t>destination_state_province</a:t>
                      </a:r>
                      <a:endParaRPr lang="en-US" sz="1400" i="1" cap="none" spc="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7000"/>
                        </a:lnSpc>
                        <a:spcBef>
                          <a:spcPts val="0"/>
                        </a:spcBef>
                        <a:spcAft>
                          <a:spcPts val="0"/>
                        </a:spcAft>
                      </a:pPr>
                      <a:r>
                        <a:rPr lang="en-GB" sz="1400" cap="none" spc="0">
                          <a:solidFill>
                            <a:schemeClr val="bg1"/>
                          </a:solidFill>
                          <a:effectLst/>
                        </a:rPr>
                        <a:t>Categorical</a:t>
                      </a:r>
                      <a:endParaRPr lang="en-US" sz="1400" i="1" cap="none" spc="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7000"/>
                        </a:lnSpc>
                        <a:spcBef>
                          <a:spcPts val="0"/>
                        </a:spcBef>
                        <a:spcAft>
                          <a:spcPts val="0"/>
                        </a:spcAft>
                      </a:pPr>
                      <a:r>
                        <a:rPr lang="en-GB" sz="1400" cap="none" spc="0" dirty="0">
                          <a:solidFill>
                            <a:schemeClr val="bg1"/>
                          </a:solidFill>
                          <a:effectLst/>
                        </a:rPr>
                        <a:t>Random</a:t>
                      </a:r>
                      <a:endParaRPr lang="en-US" sz="1400" i="1" cap="none" spc="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0049259"/>
                  </a:ext>
                </a:extLst>
              </a:tr>
              <a:tr h="501183">
                <a:tc>
                  <a:txBody>
                    <a:bodyPr/>
                    <a:lstStyle/>
                    <a:p>
                      <a:pPr marL="0" marR="0">
                        <a:lnSpc>
                          <a:spcPct val="107000"/>
                        </a:lnSpc>
                        <a:spcBef>
                          <a:spcPts val="0"/>
                        </a:spcBef>
                        <a:spcAft>
                          <a:spcPts val="0"/>
                        </a:spcAft>
                      </a:pPr>
                      <a:r>
                        <a:rPr lang="en-GB" sz="1400" cap="none" spc="0">
                          <a:solidFill>
                            <a:schemeClr val="bg1"/>
                          </a:solidFill>
                          <a:effectLst/>
                        </a:rPr>
                        <a:t>AgeBin</a:t>
                      </a:r>
                      <a:endParaRPr lang="en-US" sz="1400" i="1" cap="none" spc="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7000"/>
                        </a:lnSpc>
                        <a:spcBef>
                          <a:spcPts val="0"/>
                        </a:spcBef>
                        <a:spcAft>
                          <a:spcPts val="0"/>
                        </a:spcAft>
                      </a:pPr>
                      <a:r>
                        <a:rPr lang="en-GB" sz="1400" cap="none" spc="0">
                          <a:solidFill>
                            <a:schemeClr val="bg1"/>
                          </a:solidFill>
                          <a:effectLst/>
                        </a:rPr>
                        <a:t>Categorical</a:t>
                      </a:r>
                      <a:endParaRPr lang="en-US" sz="1400" i="1" cap="none" spc="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7000"/>
                        </a:lnSpc>
                        <a:spcBef>
                          <a:spcPts val="0"/>
                        </a:spcBef>
                        <a:spcAft>
                          <a:spcPts val="0"/>
                        </a:spcAft>
                      </a:pPr>
                      <a:r>
                        <a:rPr lang="en-GB" sz="1400" cap="none" spc="0" dirty="0">
                          <a:solidFill>
                            <a:schemeClr val="bg1"/>
                          </a:solidFill>
                          <a:effectLst/>
                        </a:rPr>
                        <a:t>Real Distribution</a:t>
                      </a:r>
                      <a:endParaRPr lang="en-US" sz="1400" i="1" cap="none" spc="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67897430"/>
                  </a:ext>
                </a:extLst>
              </a:tr>
              <a:tr h="501183">
                <a:tc>
                  <a:txBody>
                    <a:bodyPr/>
                    <a:lstStyle/>
                    <a:p>
                      <a:pPr marL="0" marR="0">
                        <a:lnSpc>
                          <a:spcPct val="107000"/>
                        </a:lnSpc>
                        <a:spcBef>
                          <a:spcPts val="0"/>
                        </a:spcBef>
                        <a:spcAft>
                          <a:spcPts val="0"/>
                        </a:spcAft>
                      </a:pPr>
                      <a:r>
                        <a:rPr lang="en-GB" sz="1400" cap="none" spc="0" dirty="0" err="1">
                          <a:solidFill>
                            <a:schemeClr val="bg1"/>
                          </a:solidFill>
                          <a:effectLst/>
                        </a:rPr>
                        <a:t>TripLengthBin</a:t>
                      </a:r>
                      <a:endParaRPr lang="en-US" sz="1400" i="1" cap="none" spc="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7000"/>
                        </a:lnSpc>
                        <a:spcBef>
                          <a:spcPts val="0"/>
                        </a:spcBef>
                        <a:spcAft>
                          <a:spcPts val="0"/>
                        </a:spcAft>
                      </a:pPr>
                      <a:r>
                        <a:rPr lang="en-GB" sz="1400" cap="none" spc="0">
                          <a:solidFill>
                            <a:schemeClr val="bg1"/>
                          </a:solidFill>
                          <a:effectLst/>
                        </a:rPr>
                        <a:t>Categorical</a:t>
                      </a:r>
                      <a:endParaRPr lang="en-US" sz="1400" i="1" cap="none" spc="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7000"/>
                        </a:lnSpc>
                        <a:spcBef>
                          <a:spcPts val="0"/>
                        </a:spcBef>
                        <a:spcAft>
                          <a:spcPts val="0"/>
                        </a:spcAft>
                      </a:pPr>
                      <a:r>
                        <a:rPr lang="en-GB" sz="1400" cap="none" spc="0" dirty="0">
                          <a:solidFill>
                            <a:schemeClr val="bg1"/>
                          </a:solidFill>
                          <a:effectLst/>
                        </a:rPr>
                        <a:t>Random</a:t>
                      </a:r>
                      <a:endParaRPr lang="en-US" sz="1400" i="1" cap="none" spc="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18687275"/>
                  </a:ext>
                </a:extLst>
              </a:tr>
              <a:tr h="501183">
                <a:tc>
                  <a:txBody>
                    <a:bodyPr/>
                    <a:lstStyle/>
                    <a:p>
                      <a:pPr marL="0" marR="0">
                        <a:lnSpc>
                          <a:spcPct val="107000"/>
                        </a:lnSpc>
                        <a:spcBef>
                          <a:spcPts val="0"/>
                        </a:spcBef>
                        <a:spcAft>
                          <a:spcPts val="0"/>
                        </a:spcAft>
                      </a:pPr>
                      <a:r>
                        <a:rPr lang="en-GB" sz="1400" cap="none" spc="0">
                          <a:solidFill>
                            <a:schemeClr val="bg1"/>
                          </a:solidFill>
                          <a:effectLst/>
                        </a:rPr>
                        <a:t>place_of_birth</a:t>
                      </a:r>
                      <a:endParaRPr lang="en-US" sz="1400" i="1" cap="none" spc="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7000"/>
                        </a:lnSpc>
                        <a:spcBef>
                          <a:spcPts val="0"/>
                        </a:spcBef>
                        <a:spcAft>
                          <a:spcPts val="0"/>
                        </a:spcAft>
                      </a:pPr>
                      <a:r>
                        <a:rPr lang="en-GB" sz="1400" cap="none" spc="0">
                          <a:solidFill>
                            <a:schemeClr val="bg1"/>
                          </a:solidFill>
                          <a:effectLst/>
                        </a:rPr>
                        <a:t>Categorical</a:t>
                      </a:r>
                      <a:endParaRPr lang="en-US" sz="1400" i="1" cap="none" spc="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7000"/>
                        </a:lnSpc>
                        <a:spcBef>
                          <a:spcPts val="0"/>
                        </a:spcBef>
                        <a:spcAft>
                          <a:spcPts val="0"/>
                        </a:spcAft>
                      </a:pPr>
                      <a:r>
                        <a:rPr lang="en-GB" sz="1400" cap="none" spc="0" dirty="0">
                          <a:solidFill>
                            <a:schemeClr val="bg1"/>
                          </a:solidFill>
                          <a:effectLst/>
                        </a:rPr>
                        <a:t>Real Distribution</a:t>
                      </a:r>
                      <a:endParaRPr lang="en-US" sz="1400" i="1" cap="none" spc="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410075"/>
                  </a:ext>
                </a:extLst>
              </a:tr>
              <a:tr h="501183">
                <a:tc>
                  <a:txBody>
                    <a:bodyPr/>
                    <a:lstStyle/>
                    <a:p>
                      <a:pPr marL="0" marR="0">
                        <a:lnSpc>
                          <a:spcPct val="107000"/>
                        </a:lnSpc>
                        <a:spcBef>
                          <a:spcPts val="0"/>
                        </a:spcBef>
                        <a:spcAft>
                          <a:spcPts val="0"/>
                        </a:spcAft>
                      </a:pPr>
                      <a:r>
                        <a:rPr lang="en-GB" sz="1400" cap="none" spc="0">
                          <a:solidFill>
                            <a:schemeClr val="bg1"/>
                          </a:solidFill>
                          <a:effectLst/>
                        </a:rPr>
                        <a:t>gender</a:t>
                      </a:r>
                      <a:endParaRPr lang="en-US" sz="1400" i="1" cap="none" spc="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7000"/>
                        </a:lnSpc>
                        <a:spcBef>
                          <a:spcPts val="0"/>
                        </a:spcBef>
                        <a:spcAft>
                          <a:spcPts val="0"/>
                        </a:spcAft>
                      </a:pPr>
                      <a:r>
                        <a:rPr lang="en-GB" sz="1400" cap="none" spc="0">
                          <a:solidFill>
                            <a:schemeClr val="bg1"/>
                          </a:solidFill>
                          <a:effectLst/>
                        </a:rPr>
                        <a:t>Categorical</a:t>
                      </a:r>
                      <a:endParaRPr lang="en-US" sz="1400" i="1" cap="none" spc="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7000"/>
                        </a:lnSpc>
                        <a:spcBef>
                          <a:spcPts val="0"/>
                        </a:spcBef>
                        <a:spcAft>
                          <a:spcPts val="0"/>
                        </a:spcAft>
                      </a:pPr>
                      <a:r>
                        <a:rPr lang="en-GB" sz="1400" cap="none" spc="0" dirty="0">
                          <a:solidFill>
                            <a:schemeClr val="bg1"/>
                          </a:solidFill>
                          <a:effectLst/>
                        </a:rPr>
                        <a:t>Real Distribution</a:t>
                      </a:r>
                      <a:endParaRPr lang="en-US" sz="1400" i="1" cap="none" spc="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2759125"/>
                  </a:ext>
                </a:extLst>
              </a:tr>
              <a:tr h="501183">
                <a:tc>
                  <a:txBody>
                    <a:bodyPr/>
                    <a:lstStyle/>
                    <a:p>
                      <a:pPr marL="0" marR="0">
                        <a:lnSpc>
                          <a:spcPct val="107000"/>
                        </a:lnSpc>
                        <a:spcBef>
                          <a:spcPts val="0"/>
                        </a:spcBef>
                        <a:spcAft>
                          <a:spcPts val="0"/>
                        </a:spcAft>
                      </a:pPr>
                      <a:r>
                        <a:rPr lang="en-GB" sz="1400" cap="none" spc="0">
                          <a:solidFill>
                            <a:schemeClr val="bg1"/>
                          </a:solidFill>
                          <a:effectLst/>
                        </a:rPr>
                        <a:t>season</a:t>
                      </a:r>
                      <a:endParaRPr lang="en-US" sz="1400" i="1" cap="none" spc="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7000"/>
                        </a:lnSpc>
                        <a:spcBef>
                          <a:spcPts val="0"/>
                        </a:spcBef>
                        <a:spcAft>
                          <a:spcPts val="0"/>
                        </a:spcAft>
                      </a:pPr>
                      <a:r>
                        <a:rPr lang="en-GB" sz="1400" cap="none" spc="0">
                          <a:solidFill>
                            <a:schemeClr val="bg1"/>
                          </a:solidFill>
                          <a:effectLst/>
                        </a:rPr>
                        <a:t>Categorical</a:t>
                      </a:r>
                      <a:endParaRPr lang="en-US" sz="1400" i="1" cap="none" spc="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7000"/>
                        </a:lnSpc>
                        <a:spcBef>
                          <a:spcPts val="0"/>
                        </a:spcBef>
                        <a:spcAft>
                          <a:spcPts val="0"/>
                        </a:spcAft>
                      </a:pPr>
                      <a:r>
                        <a:rPr lang="en-GB" sz="1400" cap="none" spc="0" dirty="0">
                          <a:solidFill>
                            <a:schemeClr val="bg1"/>
                          </a:solidFill>
                          <a:effectLst/>
                        </a:rPr>
                        <a:t>Random</a:t>
                      </a:r>
                      <a:endParaRPr lang="en-US" sz="1400" i="1" cap="none" spc="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1543215"/>
                  </a:ext>
                </a:extLst>
              </a:tr>
              <a:tr h="501183">
                <a:tc>
                  <a:txBody>
                    <a:bodyPr/>
                    <a:lstStyle/>
                    <a:p>
                      <a:pPr marL="0" marR="0">
                        <a:lnSpc>
                          <a:spcPct val="107000"/>
                        </a:lnSpc>
                        <a:spcBef>
                          <a:spcPts val="0"/>
                        </a:spcBef>
                        <a:spcAft>
                          <a:spcPts val="0"/>
                        </a:spcAft>
                      </a:pPr>
                      <a:r>
                        <a:rPr lang="en-GB" sz="1400" cap="none" spc="0">
                          <a:solidFill>
                            <a:schemeClr val="bg1"/>
                          </a:solidFill>
                          <a:effectLst/>
                        </a:rPr>
                        <a:t>trip_length</a:t>
                      </a:r>
                      <a:endParaRPr lang="en-US" sz="1400" i="1" cap="none" spc="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7000"/>
                        </a:lnSpc>
                        <a:spcBef>
                          <a:spcPts val="0"/>
                        </a:spcBef>
                        <a:spcAft>
                          <a:spcPts val="0"/>
                        </a:spcAft>
                      </a:pPr>
                      <a:r>
                        <a:rPr lang="en-GB" sz="1400" cap="none" spc="0">
                          <a:solidFill>
                            <a:schemeClr val="bg1"/>
                          </a:solidFill>
                          <a:effectLst/>
                        </a:rPr>
                        <a:t>Numeric</a:t>
                      </a:r>
                      <a:endParaRPr lang="en-US" sz="1400" i="1" cap="none" spc="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7000"/>
                        </a:lnSpc>
                        <a:spcBef>
                          <a:spcPts val="0"/>
                        </a:spcBef>
                        <a:spcAft>
                          <a:spcPts val="0"/>
                        </a:spcAft>
                      </a:pPr>
                      <a:r>
                        <a:rPr lang="en-GB" sz="1400" cap="none" spc="0" dirty="0">
                          <a:solidFill>
                            <a:schemeClr val="bg1"/>
                          </a:solidFill>
                          <a:effectLst/>
                        </a:rPr>
                        <a:t>Random</a:t>
                      </a:r>
                      <a:endParaRPr lang="en-US" sz="1400" i="1" cap="none" spc="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6032785"/>
                  </a:ext>
                </a:extLst>
              </a:tr>
              <a:tr h="501183">
                <a:tc>
                  <a:txBody>
                    <a:bodyPr/>
                    <a:lstStyle/>
                    <a:p>
                      <a:pPr marL="0" marR="0">
                        <a:lnSpc>
                          <a:spcPct val="107000"/>
                        </a:lnSpc>
                        <a:spcBef>
                          <a:spcPts val="0"/>
                        </a:spcBef>
                        <a:spcAft>
                          <a:spcPts val="0"/>
                        </a:spcAft>
                      </a:pPr>
                      <a:r>
                        <a:rPr lang="en-GB" sz="1400" cap="none" spc="0">
                          <a:solidFill>
                            <a:schemeClr val="bg1"/>
                          </a:solidFill>
                          <a:effectLst/>
                        </a:rPr>
                        <a:t>age_at_arrival</a:t>
                      </a:r>
                      <a:endParaRPr lang="en-US" sz="1400" i="1" cap="none" spc="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7000"/>
                        </a:lnSpc>
                        <a:spcBef>
                          <a:spcPts val="0"/>
                        </a:spcBef>
                        <a:spcAft>
                          <a:spcPts val="0"/>
                        </a:spcAft>
                      </a:pPr>
                      <a:r>
                        <a:rPr lang="en-GB" sz="1400" cap="none" spc="0">
                          <a:solidFill>
                            <a:schemeClr val="bg1"/>
                          </a:solidFill>
                          <a:effectLst/>
                        </a:rPr>
                        <a:t>Numeric</a:t>
                      </a:r>
                      <a:endParaRPr lang="en-US" sz="1400" i="1" cap="none" spc="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a:lnSpc>
                          <a:spcPct val="107000"/>
                        </a:lnSpc>
                        <a:spcBef>
                          <a:spcPts val="0"/>
                        </a:spcBef>
                        <a:spcAft>
                          <a:spcPts val="0"/>
                        </a:spcAft>
                      </a:pPr>
                      <a:r>
                        <a:rPr lang="en-GB" sz="1400" cap="none" spc="0" dirty="0">
                          <a:solidFill>
                            <a:schemeClr val="bg1"/>
                          </a:solidFill>
                          <a:effectLst/>
                        </a:rPr>
                        <a:t>Real Distribution</a:t>
                      </a:r>
                      <a:endParaRPr lang="en-US" sz="1400" i="1" cap="none" spc="0" dirty="0">
                        <a:solidFill>
                          <a:schemeClr val="bg1"/>
                        </a:solidFill>
                        <a:effectLst/>
                        <a:latin typeface="Calibri" panose="020F0502020204030204" pitchFamily="34" charset="0"/>
                        <a:ea typeface="DengXian" panose="02010600030101010101" pitchFamily="2" charset="-122"/>
                        <a:cs typeface="Times New Roman" panose="02020603050405020304" pitchFamily="18" charset="0"/>
                      </a:endParaRPr>
                    </a:p>
                  </a:txBody>
                  <a:tcPr marL="144373" marR="83291" marT="111055" marB="1110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0996694"/>
                  </a:ext>
                </a:extLst>
              </a:tr>
            </a:tbl>
          </a:graphicData>
        </a:graphic>
      </p:graphicFrame>
    </p:spTree>
    <p:extLst>
      <p:ext uri="{BB962C8B-B14F-4D97-AF65-F5344CB8AC3E}">
        <p14:creationId xmlns:p14="http://schemas.microsoft.com/office/powerpoint/2010/main" val="99132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42222-A8EA-47B4-83B7-6E63B0F24BA3}"/>
              </a:ext>
            </a:extLst>
          </p:cNvPr>
          <p:cNvSpPr>
            <a:spLocks noGrp="1"/>
          </p:cNvSpPr>
          <p:nvPr>
            <p:ph type="title"/>
          </p:nvPr>
        </p:nvSpPr>
        <p:spPr>
          <a:xfrm>
            <a:off x="5266892" y="609600"/>
            <a:ext cx="5825108" cy="1456267"/>
          </a:xfrm>
        </p:spPr>
        <p:txBody>
          <a:bodyPr>
            <a:normAutofit/>
          </a:bodyPr>
          <a:lstStyle/>
          <a:p>
            <a:pPr>
              <a:lnSpc>
                <a:spcPct val="90000"/>
              </a:lnSpc>
            </a:pPr>
            <a:r>
              <a:rPr lang="en-US" sz="3300" dirty="0"/>
              <a:t>Validation of Synthetic Data Inference - correlation </a:t>
            </a:r>
          </a:p>
        </p:txBody>
      </p:sp>
      <p:pic>
        <p:nvPicPr>
          <p:cNvPr id="5" name="Picture 4" descr="Graphical user interface&#10;&#10;Description automatically generated">
            <a:extLst>
              <a:ext uri="{FF2B5EF4-FFF2-40B4-BE49-F238E27FC236}">
                <a16:creationId xmlns:a16="http://schemas.microsoft.com/office/drawing/2014/main" id="{92D67251-0DE1-E24B-B25F-AB64622DFBB1}"/>
              </a:ext>
            </a:extLst>
          </p:cNvPr>
          <p:cNvPicPr/>
          <p:nvPr/>
        </p:nvPicPr>
        <p:blipFill rotWithShape="1">
          <a:blip r:embed="rId2">
            <a:extLst>
              <a:ext uri="{28A0092B-C50C-407E-A947-70E740481C1C}">
                <a14:useLocalDpi xmlns:a14="http://schemas.microsoft.com/office/drawing/2010/main" val="0"/>
              </a:ext>
            </a:extLst>
          </a:blip>
          <a:srcRect t="2955" r="1" b="19883"/>
          <a:stretch/>
        </p:blipFill>
        <p:spPr bwMode="auto">
          <a:xfrm>
            <a:off x="12876" y="3429487"/>
            <a:ext cx="4635988" cy="3429000"/>
          </a:xfrm>
          <a:prstGeom prst="rect">
            <a:avLst/>
          </a:prstGeom>
          <a:noFill/>
        </p:spPr>
      </p:pic>
      <p:pic>
        <p:nvPicPr>
          <p:cNvPr id="4" name="Picture 3" descr="Graphical user interface, PowerPoint&#10;&#10;Description automatically generated">
            <a:extLst>
              <a:ext uri="{FF2B5EF4-FFF2-40B4-BE49-F238E27FC236}">
                <a16:creationId xmlns:a16="http://schemas.microsoft.com/office/drawing/2014/main" id="{587C4583-FAD8-9B4E-9A63-FC500FFB05EA}"/>
              </a:ext>
            </a:extLst>
          </p:cNvPr>
          <p:cNvPicPr/>
          <p:nvPr/>
        </p:nvPicPr>
        <p:blipFill rotWithShape="1">
          <a:blip r:embed="rId3">
            <a:extLst>
              <a:ext uri="{28A0092B-C50C-407E-A947-70E740481C1C}">
                <a14:useLocalDpi xmlns:a14="http://schemas.microsoft.com/office/drawing/2010/main" val="0"/>
              </a:ext>
            </a:extLst>
          </a:blip>
          <a:srcRect t="2471" r="1" b="20344"/>
          <a:stretch/>
        </p:blipFill>
        <p:spPr bwMode="auto">
          <a:xfrm>
            <a:off x="27342" y="0"/>
            <a:ext cx="4635988" cy="3429974"/>
          </a:xfrm>
          <a:prstGeom prst="rect">
            <a:avLst/>
          </a:prstGeom>
          <a:noFill/>
        </p:spPr>
      </p:pic>
      <p:sp>
        <p:nvSpPr>
          <p:cNvPr id="505" name="Content Placeholder 2">
            <a:extLst>
              <a:ext uri="{FF2B5EF4-FFF2-40B4-BE49-F238E27FC236}">
                <a16:creationId xmlns:a16="http://schemas.microsoft.com/office/drawing/2014/main" id="{59CBC293-8C4D-4BE2-B68D-273CE3FDC919}"/>
              </a:ext>
            </a:extLst>
          </p:cNvPr>
          <p:cNvSpPr>
            <a:spLocks noGrp="1"/>
          </p:cNvSpPr>
          <p:nvPr>
            <p:ph idx="1"/>
          </p:nvPr>
        </p:nvSpPr>
        <p:spPr>
          <a:xfrm>
            <a:off x="5266892" y="1944548"/>
            <a:ext cx="5631700" cy="4456253"/>
          </a:xfrm>
        </p:spPr>
        <p:txBody>
          <a:bodyPr>
            <a:normAutofit lnSpcReduction="10000"/>
          </a:bodyPr>
          <a:lstStyle/>
          <a:p>
            <a:r>
              <a:rPr lang="en-US" dirty="0"/>
              <a:t>To calculate the correlation/strength-of-association of features, we select Cramer's V and Theil's U for nominal data with no intrinsic order.</a:t>
            </a:r>
          </a:p>
          <a:p>
            <a:r>
              <a:rPr lang="en-US" dirty="0"/>
              <a:t>As a result, there is a significant association between birthplace and age group from two correlation tests. </a:t>
            </a:r>
          </a:p>
          <a:p>
            <a:pPr lvl="1"/>
            <a:r>
              <a:rPr lang="en-US" dirty="0"/>
              <a:t>In Cramer's V, the strength of association is 0.75, indicating a strong association between two features. </a:t>
            </a:r>
          </a:p>
          <a:p>
            <a:pPr lvl="1"/>
            <a:r>
              <a:rPr lang="en-US" dirty="0"/>
              <a:t>In Theil's U, the value of 0.65 suggests that knowledge of birthplace reduces error in predicting age group by 65%. And it reduces by 37% another way around.</a:t>
            </a:r>
          </a:p>
          <a:p>
            <a:r>
              <a:rPr lang="en-US" dirty="0"/>
              <a:t>From the data generation perspective, the association can lead to biased interpretation on these two independent features. In the migrant travel case, no information shows that people of a particular age group are more likely from one birthplace. </a:t>
            </a:r>
          </a:p>
          <a:p>
            <a:endParaRPr lang="en-US" dirty="0"/>
          </a:p>
        </p:txBody>
      </p:sp>
    </p:spTree>
    <p:extLst>
      <p:ext uri="{BB962C8B-B14F-4D97-AF65-F5344CB8AC3E}">
        <p14:creationId xmlns:p14="http://schemas.microsoft.com/office/powerpoint/2010/main" val="39101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2212</TotalTime>
  <Words>2212</Words>
  <Application>Microsoft Macintosh PowerPoint</Application>
  <PresentationFormat>Widescreen</PresentationFormat>
  <Paragraphs>209</Paragraphs>
  <Slides>16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Times New Roman</vt:lpstr>
      <vt:lpstr>Celestial</vt:lpstr>
      <vt:lpstr>  Synthetic Differential Privacy Data Generation for Revealing Bias Modelling Risks </vt:lpstr>
      <vt:lpstr>Agenda</vt:lpstr>
      <vt:lpstr>introduction</vt:lpstr>
      <vt:lpstr>Related work</vt:lpstr>
      <vt:lpstr>Synthetic data generation – the core</vt:lpstr>
      <vt:lpstr>Synthetic data generation – context &amp; process</vt:lpstr>
      <vt:lpstr>Synthetic data generation – imputing inference</vt:lpstr>
      <vt:lpstr>Validation of Synthetic Data Inference - features</vt:lpstr>
      <vt:lpstr>Validation of Synthetic Data Inference - correlation </vt:lpstr>
      <vt:lpstr>Experimental Modelling - Procedures</vt:lpstr>
      <vt:lpstr>Experimental Modelling Results</vt:lpstr>
      <vt:lpstr>Conclusion</vt:lpstr>
      <vt:lpstr>discussion</vt:lpstr>
      <vt:lpstr>Additional references</vt:lpstr>
      <vt:lpstr>acknowledgements</vt:lpstr>
      <vt:lpstr>Questions?   All code and data is available here: https://github.com/mwilchek/Differential-Privacy-Synthetic-PII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Synthetic Differential Privacy Data Generation for Revealing Bias Modelling Risks </dc:title>
  <dc:creator>Matt Wilchek</dc:creator>
  <cp:lastModifiedBy>Wilchek, Matthew Ryan</cp:lastModifiedBy>
  <cp:revision>24</cp:revision>
  <dcterms:created xsi:type="dcterms:W3CDTF">2021-09-08T21:36:01Z</dcterms:created>
  <dcterms:modified xsi:type="dcterms:W3CDTF">2021-09-14T16:17:09Z</dcterms:modified>
</cp:coreProperties>
</file>